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notesMasterIdLst>
    <p:notesMasterId r:id="rId29"/>
  </p:notesMasterIdLst>
  <p:sldIdLst>
    <p:sldId id="256" r:id="rId2"/>
    <p:sldId id="258" r:id="rId3"/>
    <p:sldId id="274" r:id="rId4"/>
    <p:sldId id="264" r:id="rId5"/>
    <p:sldId id="263" r:id="rId6"/>
    <p:sldId id="276" r:id="rId7"/>
    <p:sldId id="277" r:id="rId8"/>
    <p:sldId id="278" r:id="rId9"/>
    <p:sldId id="265" r:id="rId10"/>
    <p:sldId id="266" r:id="rId11"/>
    <p:sldId id="267" r:id="rId12"/>
    <p:sldId id="268" r:id="rId13"/>
    <p:sldId id="269" r:id="rId14"/>
    <p:sldId id="279" r:id="rId15"/>
    <p:sldId id="272" r:id="rId16"/>
    <p:sldId id="280" r:id="rId17"/>
    <p:sldId id="271" r:id="rId18"/>
    <p:sldId id="281" r:id="rId19"/>
    <p:sldId id="282" r:id="rId20"/>
    <p:sldId id="283" r:id="rId21"/>
    <p:sldId id="284" r:id="rId22"/>
    <p:sldId id="286" r:id="rId23"/>
    <p:sldId id="273" r:id="rId24"/>
    <p:sldId id="287" r:id="rId25"/>
    <p:sldId id="289" r:id="rId26"/>
    <p:sldId id="288" r:id="rId27"/>
    <p:sldId id="262" r:id="rId28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F8A82E"/>
    <a:srgbClr val="3297C3"/>
    <a:srgbClr val="4AB5D9"/>
    <a:srgbClr val="81D1EC"/>
    <a:srgbClr val="FE9900"/>
    <a:srgbClr val="FD95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Μεσαίο στυλ 2 - Έμφαση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Μεσαίο στυλ 2 - Έμφαση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Μεσαίο στυλ 2 - Έμφαση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Μεσαίο στυλ 2 - Έμφαση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Χωρίς στυλ, πλέγμα πίνακα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Φωτεινό στυλ 1 - Έμφαση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Φωτεινό στυλ 3 - Έμφαση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35" autoAdjust="0"/>
    <p:restoredTop sz="76256" autoAdjust="0"/>
  </p:normalViewPr>
  <p:slideViewPr>
    <p:cSldViewPr snapToGrid="0">
      <p:cViewPr varScale="1">
        <p:scale>
          <a:sx n="63" d="100"/>
          <a:sy n="63" d="100"/>
        </p:scale>
        <p:origin x="77" y="10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401041-E03C-4661-9607-908B0A03F6F5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0E24AB2-0387-4537-B30D-E68344414504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l-GR"/>
            <a:t>Boolean Variables</a:t>
          </a:r>
        </a:p>
      </dgm:t>
    </dgm:pt>
    <dgm:pt modelId="{E2A3A107-2F81-4081-B7C1-00C7E42CD81A}" type="parTrans" cxnId="{40564D71-A936-40DA-B6A4-08CB5B971C51}">
      <dgm:prSet/>
      <dgm:spPr/>
      <dgm:t>
        <a:bodyPr/>
        <a:lstStyle/>
        <a:p>
          <a:endParaRPr lang="el-GR"/>
        </a:p>
      </dgm:t>
    </dgm:pt>
    <dgm:pt modelId="{8DD07B77-C514-43B0-8C65-68E4A7C374D5}" type="sibTrans" cxnId="{40564D71-A936-40DA-B6A4-08CB5B971C51}">
      <dgm:prSet/>
      <dgm:spPr/>
      <dgm:t>
        <a:bodyPr/>
        <a:lstStyle/>
        <a:p>
          <a:endParaRPr lang="el-GR"/>
        </a:p>
      </dgm:t>
    </dgm:pt>
    <dgm:pt modelId="{F230F37B-FA36-47F1-BC7D-ABE92D76C60C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l-GR"/>
            <a:t>Relational Operators</a:t>
          </a:r>
        </a:p>
      </dgm:t>
    </dgm:pt>
    <dgm:pt modelId="{059FF249-4BBC-4321-B704-B062E356531A}" type="parTrans" cxnId="{F59119B4-D1C9-4A4A-964B-0FC0B0C931A3}">
      <dgm:prSet/>
      <dgm:spPr/>
      <dgm:t>
        <a:bodyPr/>
        <a:lstStyle/>
        <a:p>
          <a:endParaRPr lang="el-GR"/>
        </a:p>
      </dgm:t>
    </dgm:pt>
    <dgm:pt modelId="{9C29C787-294E-42DB-AE80-421493E4709D}" type="sibTrans" cxnId="{F59119B4-D1C9-4A4A-964B-0FC0B0C931A3}">
      <dgm:prSet/>
      <dgm:spPr/>
      <dgm:t>
        <a:bodyPr/>
        <a:lstStyle/>
        <a:p>
          <a:endParaRPr lang="el-GR"/>
        </a:p>
      </dgm:t>
    </dgm:pt>
    <dgm:pt modelId="{9D1C08EE-A91F-43FB-8BE0-A58C258DDEB7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l-GR"/>
            <a:t>Logical Operators</a:t>
          </a:r>
        </a:p>
      </dgm:t>
    </dgm:pt>
    <dgm:pt modelId="{ED723FB0-A4D6-4689-8738-F65CD7DFDFF6}" type="parTrans" cxnId="{533AB031-C557-4756-BE58-360785907225}">
      <dgm:prSet/>
      <dgm:spPr/>
      <dgm:t>
        <a:bodyPr/>
        <a:lstStyle/>
        <a:p>
          <a:endParaRPr lang="el-GR"/>
        </a:p>
      </dgm:t>
    </dgm:pt>
    <dgm:pt modelId="{6B4C8761-9BEC-4768-99DC-0E5358EAA714}" type="sibTrans" cxnId="{533AB031-C557-4756-BE58-360785907225}">
      <dgm:prSet/>
      <dgm:spPr/>
      <dgm:t>
        <a:bodyPr/>
        <a:lstStyle/>
        <a:p>
          <a:endParaRPr lang="el-GR"/>
        </a:p>
      </dgm:t>
    </dgm:pt>
    <dgm:pt modelId="{8F12EF96-6EA5-4B03-B9CE-94B11A8A62CC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l-GR"/>
            <a:t>If Statement</a:t>
          </a:r>
        </a:p>
      </dgm:t>
    </dgm:pt>
    <dgm:pt modelId="{A7B1157F-01A9-4980-9995-36DBB363E7CF}" type="parTrans" cxnId="{2813151A-6162-4127-A7B0-A4F7C6551B8F}">
      <dgm:prSet/>
      <dgm:spPr/>
      <dgm:t>
        <a:bodyPr/>
        <a:lstStyle/>
        <a:p>
          <a:endParaRPr lang="el-GR"/>
        </a:p>
      </dgm:t>
    </dgm:pt>
    <dgm:pt modelId="{F3127698-37D2-40F4-B8EF-9350BFBEC897}" type="sibTrans" cxnId="{2813151A-6162-4127-A7B0-A4F7C6551B8F}">
      <dgm:prSet/>
      <dgm:spPr/>
      <dgm:t>
        <a:bodyPr/>
        <a:lstStyle/>
        <a:p>
          <a:endParaRPr lang="el-GR"/>
        </a:p>
      </dgm:t>
    </dgm:pt>
    <dgm:pt modelId="{E283E991-DBEB-4EF9-BEEE-56E0AC30BF94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l-GR"/>
            <a:t>If-Else Statement</a:t>
          </a:r>
        </a:p>
      </dgm:t>
    </dgm:pt>
    <dgm:pt modelId="{530C714B-5900-4C14-ABE3-048BDC1495AB}" type="parTrans" cxnId="{8516FE93-0F13-437D-A904-CDFD9F6BDF3D}">
      <dgm:prSet/>
      <dgm:spPr/>
      <dgm:t>
        <a:bodyPr/>
        <a:lstStyle/>
        <a:p>
          <a:endParaRPr lang="el-GR"/>
        </a:p>
      </dgm:t>
    </dgm:pt>
    <dgm:pt modelId="{85CC3171-18EA-4B45-9A4D-210CC5A7412E}" type="sibTrans" cxnId="{8516FE93-0F13-437D-A904-CDFD9F6BDF3D}">
      <dgm:prSet/>
      <dgm:spPr/>
      <dgm:t>
        <a:bodyPr/>
        <a:lstStyle/>
        <a:p>
          <a:endParaRPr lang="el-GR"/>
        </a:p>
      </dgm:t>
    </dgm:pt>
    <dgm:pt modelId="{56305DC5-2580-4C02-BF4E-DAC0F3C2C3C3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l-GR" dirty="0" err="1"/>
            <a:t>If-Else</a:t>
          </a:r>
          <a:r>
            <a:rPr lang="el-GR" dirty="0"/>
            <a:t> </a:t>
          </a:r>
          <a:r>
            <a:rPr lang="el-GR" dirty="0" err="1"/>
            <a:t>If</a:t>
          </a:r>
          <a:r>
            <a:rPr lang="el-GR" dirty="0"/>
            <a:t> </a:t>
          </a:r>
          <a:r>
            <a:rPr lang="el-GR" dirty="0" err="1"/>
            <a:t>Statement</a:t>
          </a:r>
          <a:endParaRPr lang="el-GR" dirty="0"/>
        </a:p>
      </dgm:t>
    </dgm:pt>
    <dgm:pt modelId="{E5721613-FA34-4C71-81DE-55B696E08E6A}" type="parTrans" cxnId="{164815C6-032D-4D03-BFAB-3FF3E1CF455A}">
      <dgm:prSet/>
      <dgm:spPr/>
      <dgm:t>
        <a:bodyPr/>
        <a:lstStyle/>
        <a:p>
          <a:endParaRPr lang="el-GR"/>
        </a:p>
      </dgm:t>
    </dgm:pt>
    <dgm:pt modelId="{23E900D7-CBB1-4CB8-B404-8C037CB817B3}" type="sibTrans" cxnId="{164815C6-032D-4D03-BFAB-3FF3E1CF455A}">
      <dgm:prSet/>
      <dgm:spPr/>
      <dgm:t>
        <a:bodyPr/>
        <a:lstStyle/>
        <a:p>
          <a:endParaRPr lang="el-GR"/>
        </a:p>
      </dgm:t>
    </dgm:pt>
    <dgm:pt modelId="{2202532B-9238-4B85-AA20-BA2A8F36E802}">
      <dgm:prSet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l-GR"/>
            <a:t>MAX Algorithms</a:t>
          </a:r>
        </a:p>
      </dgm:t>
    </dgm:pt>
    <dgm:pt modelId="{EA69BC8E-ED0C-4C95-A9C2-DBA97A10309D}" type="parTrans" cxnId="{FE9D467B-DFAD-45DB-BB54-72F5FAF08627}">
      <dgm:prSet/>
      <dgm:spPr/>
      <dgm:t>
        <a:bodyPr/>
        <a:lstStyle/>
        <a:p>
          <a:endParaRPr lang="el-GR"/>
        </a:p>
      </dgm:t>
    </dgm:pt>
    <dgm:pt modelId="{0C2B01F6-E1E9-40D1-8CE2-D11878B74AF0}" type="sibTrans" cxnId="{FE9D467B-DFAD-45DB-BB54-72F5FAF08627}">
      <dgm:prSet/>
      <dgm:spPr/>
      <dgm:t>
        <a:bodyPr/>
        <a:lstStyle/>
        <a:p>
          <a:endParaRPr lang="el-GR"/>
        </a:p>
      </dgm:t>
    </dgm:pt>
    <dgm:pt modelId="{19028724-D1E1-4614-8076-49D4BC137DEF}" type="pres">
      <dgm:prSet presAssocID="{0C401041-E03C-4661-9607-908B0A03F6F5}" presName="diagram" presStyleCnt="0">
        <dgm:presLayoutVars>
          <dgm:dir/>
          <dgm:resizeHandles val="exact"/>
        </dgm:presLayoutVars>
      </dgm:prSet>
      <dgm:spPr/>
    </dgm:pt>
    <dgm:pt modelId="{750D2860-FFFD-41D6-BB3B-76294223E11F}" type="pres">
      <dgm:prSet presAssocID="{50E24AB2-0387-4537-B30D-E68344414504}" presName="node" presStyleLbl="node1" presStyleIdx="0" presStyleCnt="7">
        <dgm:presLayoutVars>
          <dgm:bulletEnabled val="1"/>
        </dgm:presLayoutVars>
      </dgm:prSet>
      <dgm:spPr/>
    </dgm:pt>
    <dgm:pt modelId="{C97257EE-F41E-4B3A-931D-80AE64ADF7CA}" type="pres">
      <dgm:prSet presAssocID="{8DD07B77-C514-43B0-8C65-68E4A7C374D5}" presName="sibTrans" presStyleCnt="0"/>
      <dgm:spPr/>
    </dgm:pt>
    <dgm:pt modelId="{87D467E9-4956-4306-895F-85435778904D}" type="pres">
      <dgm:prSet presAssocID="{F230F37B-FA36-47F1-BC7D-ABE92D76C60C}" presName="node" presStyleLbl="node1" presStyleIdx="1" presStyleCnt="7">
        <dgm:presLayoutVars>
          <dgm:bulletEnabled val="1"/>
        </dgm:presLayoutVars>
      </dgm:prSet>
      <dgm:spPr/>
    </dgm:pt>
    <dgm:pt modelId="{2D944448-259C-4BBA-BF61-53146A6DB380}" type="pres">
      <dgm:prSet presAssocID="{9C29C787-294E-42DB-AE80-421493E4709D}" presName="sibTrans" presStyleCnt="0"/>
      <dgm:spPr/>
    </dgm:pt>
    <dgm:pt modelId="{93757E86-620F-4AA3-A164-021AC73F4428}" type="pres">
      <dgm:prSet presAssocID="{9D1C08EE-A91F-43FB-8BE0-A58C258DDEB7}" presName="node" presStyleLbl="node1" presStyleIdx="2" presStyleCnt="7">
        <dgm:presLayoutVars>
          <dgm:bulletEnabled val="1"/>
        </dgm:presLayoutVars>
      </dgm:prSet>
      <dgm:spPr/>
    </dgm:pt>
    <dgm:pt modelId="{CAD25190-5D66-4D34-AF72-5EA385942A1A}" type="pres">
      <dgm:prSet presAssocID="{6B4C8761-9BEC-4768-99DC-0E5358EAA714}" presName="sibTrans" presStyleCnt="0"/>
      <dgm:spPr/>
    </dgm:pt>
    <dgm:pt modelId="{52664097-F33C-438B-9E20-5FB5E5BB6212}" type="pres">
      <dgm:prSet presAssocID="{8F12EF96-6EA5-4B03-B9CE-94B11A8A62CC}" presName="node" presStyleLbl="node1" presStyleIdx="3" presStyleCnt="7">
        <dgm:presLayoutVars>
          <dgm:bulletEnabled val="1"/>
        </dgm:presLayoutVars>
      </dgm:prSet>
      <dgm:spPr/>
    </dgm:pt>
    <dgm:pt modelId="{C3183CC6-41B1-4AC2-A9CE-412DFD6C8A66}" type="pres">
      <dgm:prSet presAssocID="{F3127698-37D2-40F4-B8EF-9350BFBEC897}" presName="sibTrans" presStyleCnt="0"/>
      <dgm:spPr/>
    </dgm:pt>
    <dgm:pt modelId="{A5002C8D-CC14-4AEF-BA94-12C45C91D50C}" type="pres">
      <dgm:prSet presAssocID="{E283E991-DBEB-4EF9-BEEE-56E0AC30BF94}" presName="node" presStyleLbl="node1" presStyleIdx="4" presStyleCnt="7">
        <dgm:presLayoutVars>
          <dgm:bulletEnabled val="1"/>
        </dgm:presLayoutVars>
      </dgm:prSet>
      <dgm:spPr/>
    </dgm:pt>
    <dgm:pt modelId="{7572BAC4-B004-44A8-B61C-51B4720D9DE2}" type="pres">
      <dgm:prSet presAssocID="{85CC3171-18EA-4B45-9A4D-210CC5A7412E}" presName="sibTrans" presStyleCnt="0"/>
      <dgm:spPr/>
    </dgm:pt>
    <dgm:pt modelId="{1E3FC6A1-2AF9-4335-B89D-2D73C39A7195}" type="pres">
      <dgm:prSet presAssocID="{56305DC5-2580-4C02-BF4E-DAC0F3C2C3C3}" presName="node" presStyleLbl="node1" presStyleIdx="5" presStyleCnt="7">
        <dgm:presLayoutVars>
          <dgm:bulletEnabled val="1"/>
        </dgm:presLayoutVars>
      </dgm:prSet>
      <dgm:spPr/>
    </dgm:pt>
    <dgm:pt modelId="{DBD25412-2865-4B70-9EB7-3C21799A9C13}" type="pres">
      <dgm:prSet presAssocID="{23E900D7-CBB1-4CB8-B404-8C037CB817B3}" presName="sibTrans" presStyleCnt="0"/>
      <dgm:spPr/>
    </dgm:pt>
    <dgm:pt modelId="{5EDD1AE9-A345-41C8-9181-D0803D52F3D1}" type="pres">
      <dgm:prSet presAssocID="{2202532B-9238-4B85-AA20-BA2A8F36E802}" presName="node" presStyleLbl="node1" presStyleIdx="6" presStyleCnt="7">
        <dgm:presLayoutVars>
          <dgm:bulletEnabled val="1"/>
        </dgm:presLayoutVars>
      </dgm:prSet>
      <dgm:spPr/>
    </dgm:pt>
  </dgm:ptLst>
  <dgm:cxnLst>
    <dgm:cxn modelId="{2813151A-6162-4127-A7B0-A4F7C6551B8F}" srcId="{0C401041-E03C-4661-9607-908B0A03F6F5}" destId="{8F12EF96-6EA5-4B03-B9CE-94B11A8A62CC}" srcOrd="3" destOrd="0" parTransId="{A7B1157F-01A9-4980-9995-36DBB363E7CF}" sibTransId="{F3127698-37D2-40F4-B8EF-9350BFBEC897}"/>
    <dgm:cxn modelId="{8E3D0D21-8551-4894-A157-5170A048C1AE}" type="presOf" srcId="{8F12EF96-6EA5-4B03-B9CE-94B11A8A62CC}" destId="{52664097-F33C-438B-9E20-5FB5E5BB6212}" srcOrd="0" destOrd="0" presId="urn:microsoft.com/office/officeart/2005/8/layout/default"/>
    <dgm:cxn modelId="{B3AC7326-381F-4296-9A53-A934656595E1}" type="presOf" srcId="{56305DC5-2580-4C02-BF4E-DAC0F3C2C3C3}" destId="{1E3FC6A1-2AF9-4335-B89D-2D73C39A7195}" srcOrd="0" destOrd="0" presId="urn:microsoft.com/office/officeart/2005/8/layout/default"/>
    <dgm:cxn modelId="{533AB031-C557-4756-BE58-360785907225}" srcId="{0C401041-E03C-4661-9607-908B0A03F6F5}" destId="{9D1C08EE-A91F-43FB-8BE0-A58C258DDEB7}" srcOrd="2" destOrd="0" parTransId="{ED723FB0-A4D6-4689-8738-F65CD7DFDFF6}" sibTransId="{6B4C8761-9BEC-4768-99DC-0E5358EAA714}"/>
    <dgm:cxn modelId="{C2CC733D-C429-431D-9A60-6CDC3BB8F040}" type="presOf" srcId="{2202532B-9238-4B85-AA20-BA2A8F36E802}" destId="{5EDD1AE9-A345-41C8-9181-D0803D52F3D1}" srcOrd="0" destOrd="0" presId="urn:microsoft.com/office/officeart/2005/8/layout/default"/>
    <dgm:cxn modelId="{B9EE8B47-E9E2-45FA-AAB4-B22A968F194F}" type="presOf" srcId="{0C401041-E03C-4661-9607-908B0A03F6F5}" destId="{19028724-D1E1-4614-8076-49D4BC137DEF}" srcOrd="0" destOrd="0" presId="urn:microsoft.com/office/officeart/2005/8/layout/default"/>
    <dgm:cxn modelId="{DDD0D06D-0837-4637-A5D8-A8F8A29CF03F}" type="presOf" srcId="{50E24AB2-0387-4537-B30D-E68344414504}" destId="{750D2860-FFFD-41D6-BB3B-76294223E11F}" srcOrd="0" destOrd="0" presId="urn:microsoft.com/office/officeart/2005/8/layout/default"/>
    <dgm:cxn modelId="{8325474E-83A9-46ED-BA31-4A92A27315D2}" type="presOf" srcId="{F230F37B-FA36-47F1-BC7D-ABE92D76C60C}" destId="{87D467E9-4956-4306-895F-85435778904D}" srcOrd="0" destOrd="0" presId="urn:microsoft.com/office/officeart/2005/8/layout/default"/>
    <dgm:cxn modelId="{40564D71-A936-40DA-B6A4-08CB5B971C51}" srcId="{0C401041-E03C-4661-9607-908B0A03F6F5}" destId="{50E24AB2-0387-4537-B30D-E68344414504}" srcOrd="0" destOrd="0" parTransId="{E2A3A107-2F81-4081-B7C1-00C7E42CD81A}" sibTransId="{8DD07B77-C514-43B0-8C65-68E4A7C374D5}"/>
    <dgm:cxn modelId="{ECE26B78-DD67-4AA2-ADE7-4F7DC9C35025}" type="presOf" srcId="{9D1C08EE-A91F-43FB-8BE0-A58C258DDEB7}" destId="{93757E86-620F-4AA3-A164-021AC73F4428}" srcOrd="0" destOrd="0" presId="urn:microsoft.com/office/officeart/2005/8/layout/default"/>
    <dgm:cxn modelId="{FE9D467B-DFAD-45DB-BB54-72F5FAF08627}" srcId="{0C401041-E03C-4661-9607-908B0A03F6F5}" destId="{2202532B-9238-4B85-AA20-BA2A8F36E802}" srcOrd="6" destOrd="0" parTransId="{EA69BC8E-ED0C-4C95-A9C2-DBA97A10309D}" sibTransId="{0C2B01F6-E1E9-40D1-8CE2-D11878B74AF0}"/>
    <dgm:cxn modelId="{8516FE93-0F13-437D-A904-CDFD9F6BDF3D}" srcId="{0C401041-E03C-4661-9607-908B0A03F6F5}" destId="{E283E991-DBEB-4EF9-BEEE-56E0AC30BF94}" srcOrd="4" destOrd="0" parTransId="{530C714B-5900-4C14-ABE3-048BDC1495AB}" sibTransId="{85CC3171-18EA-4B45-9A4D-210CC5A7412E}"/>
    <dgm:cxn modelId="{F59119B4-D1C9-4A4A-964B-0FC0B0C931A3}" srcId="{0C401041-E03C-4661-9607-908B0A03F6F5}" destId="{F230F37B-FA36-47F1-BC7D-ABE92D76C60C}" srcOrd="1" destOrd="0" parTransId="{059FF249-4BBC-4321-B704-B062E356531A}" sibTransId="{9C29C787-294E-42DB-AE80-421493E4709D}"/>
    <dgm:cxn modelId="{164815C6-032D-4D03-BFAB-3FF3E1CF455A}" srcId="{0C401041-E03C-4661-9607-908B0A03F6F5}" destId="{56305DC5-2580-4C02-BF4E-DAC0F3C2C3C3}" srcOrd="5" destOrd="0" parTransId="{E5721613-FA34-4C71-81DE-55B696E08E6A}" sibTransId="{23E900D7-CBB1-4CB8-B404-8C037CB817B3}"/>
    <dgm:cxn modelId="{7E9809F9-9AF4-4CF6-9F49-D168C9AC89A3}" type="presOf" srcId="{E283E991-DBEB-4EF9-BEEE-56E0AC30BF94}" destId="{A5002C8D-CC14-4AEF-BA94-12C45C91D50C}" srcOrd="0" destOrd="0" presId="urn:microsoft.com/office/officeart/2005/8/layout/default"/>
    <dgm:cxn modelId="{D1BE3EEA-7AFF-4DAE-B565-7A8B9C683829}" type="presParOf" srcId="{19028724-D1E1-4614-8076-49D4BC137DEF}" destId="{750D2860-FFFD-41D6-BB3B-76294223E11F}" srcOrd="0" destOrd="0" presId="urn:microsoft.com/office/officeart/2005/8/layout/default"/>
    <dgm:cxn modelId="{9A3A3625-2246-4DFE-B0EE-DC6EAB8C4DC3}" type="presParOf" srcId="{19028724-D1E1-4614-8076-49D4BC137DEF}" destId="{C97257EE-F41E-4B3A-931D-80AE64ADF7CA}" srcOrd="1" destOrd="0" presId="urn:microsoft.com/office/officeart/2005/8/layout/default"/>
    <dgm:cxn modelId="{FDF62099-62C5-472D-8122-1E0109B27E03}" type="presParOf" srcId="{19028724-D1E1-4614-8076-49D4BC137DEF}" destId="{87D467E9-4956-4306-895F-85435778904D}" srcOrd="2" destOrd="0" presId="urn:microsoft.com/office/officeart/2005/8/layout/default"/>
    <dgm:cxn modelId="{05CE3735-F633-4318-B381-B9860507D034}" type="presParOf" srcId="{19028724-D1E1-4614-8076-49D4BC137DEF}" destId="{2D944448-259C-4BBA-BF61-53146A6DB380}" srcOrd="3" destOrd="0" presId="urn:microsoft.com/office/officeart/2005/8/layout/default"/>
    <dgm:cxn modelId="{F07E2D6A-3ED9-4A34-8C81-71D4CEF4BE4F}" type="presParOf" srcId="{19028724-D1E1-4614-8076-49D4BC137DEF}" destId="{93757E86-620F-4AA3-A164-021AC73F4428}" srcOrd="4" destOrd="0" presId="urn:microsoft.com/office/officeart/2005/8/layout/default"/>
    <dgm:cxn modelId="{B7DDC37D-C128-4CD0-8A20-D4567384B7DE}" type="presParOf" srcId="{19028724-D1E1-4614-8076-49D4BC137DEF}" destId="{CAD25190-5D66-4D34-AF72-5EA385942A1A}" srcOrd="5" destOrd="0" presId="urn:microsoft.com/office/officeart/2005/8/layout/default"/>
    <dgm:cxn modelId="{D8AF3C09-9D96-4F7B-9949-A7510DE47187}" type="presParOf" srcId="{19028724-D1E1-4614-8076-49D4BC137DEF}" destId="{52664097-F33C-438B-9E20-5FB5E5BB6212}" srcOrd="6" destOrd="0" presId="urn:microsoft.com/office/officeart/2005/8/layout/default"/>
    <dgm:cxn modelId="{CF366D99-19CF-41B7-97D5-C1E0D3BEA191}" type="presParOf" srcId="{19028724-D1E1-4614-8076-49D4BC137DEF}" destId="{C3183CC6-41B1-4AC2-A9CE-412DFD6C8A66}" srcOrd="7" destOrd="0" presId="urn:microsoft.com/office/officeart/2005/8/layout/default"/>
    <dgm:cxn modelId="{04ABFCE0-A028-4101-BFF1-33BF322C4139}" type="presParOf" srcId="{19028724-D1E1-4614-8076-49D4BC137DEF}" destId="{A5002C8D-CC14-4AEF-BA94-12C45C91D50C}" srcOrd="8" destOrd="0" presId="urn:microsoft.com/office/officeart/2005/8/layout/default"/>
    <dgm:cxn modelId="{D4CBCD40-B8DF-4F0F-BB4E-B7EFB6738F72}" type="presParOf" srcId="{19028724-D1E1-4614-8076-49D4BC137DEF}" destId="{7572BAC4-B004-44A8-B61C-51B4720D9DE2}" srcOrd="9" destOrd="0" presId="urn:microsoft.com/office/officeart/2005/8/layout/default"/>
    <dgm:cxn modelId="{9A01B00A-B4E4-4D03-9438-42B59969B58D}" type="presParOf" srcId="{19028724-D1E1-4614-8076-49D4BC137DEF}" destId="{1E3FC6A1-2AF9-4335-B89D-2D73C39A7195}" srcOrd="10" destOrd="0" presId="urn:microsoft.com/office/officeart/2005/8/layout/default"/>
    <dgm:cxn modelId="{A5F7D8D2-76DA-4E22-9759-9598810FB34C}" type="presParOf" srcId="{19028724-D1E1-4614-8076-49D4BC137DEF}" destId="{DBD25412-2865-4B70-9EB7-3C21799A9C13}" srcOrd="11" destOrd="0" presId="urn:microsoft.com/office/officeart/2005/8/layout/default"/>
    <dgm:cxn modelId="{B923537E-0C77-48C5-A241-E737FD1F0CA1}" type="presParOf" srcId="{19028724-D1E1-4614-8076-49D4BC137DEF}" destId="{5EDD1AE9-A345-41C8-9181-D0803D52F3D1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0D2860-FFFD-41D6-BB3B-76294223E11F}">
      <dsp:nvSpPr>
        <dsp:cNvPr id="0" name=""/>
        <dsp:cNvSpPr/>
      </dsp:nvSpPr>
      <dsp:spPr>
        <a:xfrm>
          <a:off x="1100537" y="1883"/>
          <a:ext cx="2286588" cy="137195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l-GR" sz="3500" kern="1200"/>
            <a:t>Boolean Variables</a:t>
          </a:r>
        </a:p>
      </dsp:txBody>
      <dsp:txXfrm>
        <a:off x="1100537" y="1883"/>
        <a:ext cx="2286588" cy="1371953"/>
      </dsp:txXfrm>
    </dsp:sp>
    <dsp:sp modelId="{87D467E9-4956-4306-895F-85435778904D}">
      <dsp:nvSpPr>
        <dsp:cNvPr id="0" name=""/>
        <dsp:cNvSpPr/>
      </dsp:nvSpPr>
      <dsp:spPr>
        <a:xfrm>
          <a:off x="3615785" y="1883"/>
          <a:ext cx="2286588" cy="1371953"/>
        </a:xfrm>
        <a:prstGeom prst="rect">
          <a:avLst/>
        </a:prstGeom>
        <a:solidFill>
          <a:schemeClr val="accent2">
            <a:hueOff val="-242561"/>
            <a:satOff val="-13988"/>
            <a:lumOff val="14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l-GR" sz="3500" kern="1200"/>
            <a:t>Relational Operators</a:t>
          </a:r>
        </a:p>
      </dsp:txBody>
      <dsp:txXfrm>
        <a:off x="3615785" y="1883"/>
        <a:ext cx="2286588" cy="1371953"/>
      </dsp:txXfrm>
    </dsp:sp>
    <dsp:sp modelId="{93757E86-620F-4AA3-A164-021AC73F4428}">
      <dsp:nvSpPr>
        <dsp:cNvPr id="0" name=""/>
        <dsp:cNvSpPr/>
      </dsp:nvSpPr>
      <dsp:spPr>
        <a:xfrm>
          <a:off x="6131032" y="1883"/>
          <a:ext cx="2286588" cy="1371953"/>
        </a:xfrm>
        <a:prstGeom prst="rect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l-GR" sz="3500" kern="1200"/>
            <a:t>Logical Operators</a:t>
          </a:r>
        </a:p>
      </dsp:txBody>
      <dsp:txXfrm>
        <a:off x="6131032" y="1883"/>
        <a:ext cx="2286588" cy="1371953"/>
      </dsp:txXfrm>
    </dsp:sp>
    <dsp:sp modelId="{52664097-F33C-438B-9E20-5FB5E5BB6212}">
      <dsp:nvSpPr>
        <dsp:cNvPr id="0" name=""/>
        <dsp:cNvSpPr/>
      </dsp:nvSpPr>
      <dsp:spPr>
        <a:xfrm>
          <a:off x="1100537" y="1602495"/>
          <a:ext cx="2286588" cy="1371953"/>
        </a:xfrm>
        <a:prstGeom prst="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l-GR" sz="3500" kern="1200"/>
            <a:t>If Statement</a:t>
          </a:r>
        </a:p>
      </dsp:txBody>
      <dsp:txXfrm>
        <a:off x="1100537" y="1602495"/>
        <a:ext cx="2286588" cy="1371953"/>
      </dsp:txXfrm>
    </dsp:sp>
    <dsp:sp modelId="{A5002C8D-CC14-4AEF-BA94-12C45C91D50C}">
      <dsp:nvSpPr>
        <dsp:cNvPr id="0" name=""/>
        <dsp:cNvSpPr/>
      </dsp:nvSpPr>
      <dsp:spPr>
        <a:xfrm>
          <a:off x="3615785" y="1602495"/>
          <a:ext cx="2286588" cy="1371953"/>
        </a:xfrm>
        <a:prstGeom prst="rect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l-GR" sz="3500" kern="1200"/>
            <a:t>If-Else Statement</a:t>
          </a:r>
        </a:p>
      </dsp:txBody>
      <dsp:txXfrm>
        <a:off x="3615785" y="1602495"/>
        <a:ext cx="2286588" cy="1371953"/>
      </dsp:txXfrm>
    </dsp:sp>
    <dsp:sp modelId="{1E3FC6A1-2AF9-4335-B89D-2D73C39A7195}">
      <dsp:nvSpPr>
        <dsp:cNvPr id="0" name=""/>
        <dsp:cNvSpPr/>
      </dsp:nvSpPr>
      <dsp:spPr>
        <a:xfrm>
          <a:off x="6131032" y="1602495"/>
          <a:ext cx="2286588" cy="1371953"/>
        </a:xfrm>
        <a:prstGeom prst="rect">
          <a:avLst/>
        </a:prstGeom>
        <a:solidFill>
          <a:schemeClr val="accent2">
            <a:hueOff val="-1212803"/>
            <a:satOff val="-69940"/>
            <a:lumOff val="71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l-GR" sz="3500" kern="1200" dirty="0" err="1"/>
            <a:t>If-Else</a:t>
          </a:r>
          <a:r>
            <a:rPr lang="el-GR" sz="3500" kern="1200" dirty="0"/>
            <a:t> </a:t>
          </a:r>
          <a:r>
            <a:rPr lang="el-GR" sz="3500" kern="1200" dirty="0" err="1"/>
            <a:t>If</a:t>
          </a:r>
          <a:r>
            <a:rPr lang="el-GR" sz="3500" kern="1200" dirty="0"/>
            <a:t> </a:t>
          </a:r>
          <a:r>
            <a:rPr lang="el-GR" sz="3500" kern="1200" dirty="0" err="1"/>
            <a:t>Statement</a:t>
          </a:r>
          <a:endParaRPr lang="el-GR" sz="3500" kern="1200" dirty="0"/>
        </a:p>
      </dsp:txBody>
      <dsp:txXfrm>
        <a:off x="6131032" y="1602495"/>
        <a:ext cx="2286588" cy="1371953"/>
      </dsp:txXfrm>
    </dsp:sp>
    <dsp:sp modelId="{5EDD1AE9-A345-41C8-9181-D0803D52F3D1}">
      <dsp:nvSpPr>
        <dsp:cNvPr id="0" name=""/>
        <dsp:cNvSpPr/>
      </dsp:nvSpPr>
      <dsp:spPr>
        <a:xfrm>
          <a:off x="3615785" y="3203108"/>
          <a:ext cx="2286588" cy="1371953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l-GR" sz="3500" kern="1200"/>
            <a:t>MAX Algorithms</a:t>
          </a:r>
        </a:p>
      </dsp:txBody>
      <dsp:txXfrm>
        <a:off x="3615785" y="3203108"/>
        <a:ext cx="2286588" cy="13719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wmf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D4402E-2714-4F60-8F6B-D0DE2235143B}" type="datetimeFigureOut">
              <a:rPr lang="el-GR" smtClean="0"/>
              <a:t>26/2/2021</a:t>
            </a:fld>
            <a:endParaRPr lang="el-GR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5FB4C-B738-4A33-B990-641E6E4721E1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94655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 far, we have seen three types of variables integer, real, and string. As a type it is extremely simple because it can accept only two different values: True – False which in fact internally on the computer are translated into states 1 and 0 (leaked by current or not).</a:t>
            </a:r>
          </a:p>
          <a:p>
            <a:r>
              <a:rPr lang="en-US" dirty="0"/>
              <a:t>The statement of a logic (from now on we will call it Boolean) becomes like the other simple variables we have known</a:t>
            </a:r>
          </a:p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5FB4C-B738-4A33-B990-641E6E4721E1}" type="slidenum">
              <a:rPr lang="el-GR" smtClean="0"/>
              <a:t>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43896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5FB4C-B738-4A33-B990-641E6E4721E1}" type="slidenum">
              <a:rPr lang="el-GR" smtClean="0"/>
              <a:t>27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098130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Comparative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operators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comparisons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between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values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languages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They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known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mathematical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symbols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inequalities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only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computer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written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a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slightly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way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5FB4C-B738-4A33-B990-641E6E4721E1}" type="slidenum">
              <a:rPr lang="el-GR" smtClean="0"/>
              <a:t>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79245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Mathematics and Mathematical Logic, Boolean Algebra is the algebra where the values of the variables are the true and false, usually represented by 1 and 0 respectively. Unlike elementary algebra where the values of variables are numbers and the main acts are addition and multiplication, in Boolean there are three main acts And, OR and Denial No</a:t>
            </a:r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5FB4C-B738-4A33-B990-641E6E4721E1}" type="slidenum">
              <a:rPr lang="el-GR" smtClean="0"/>
              <a:t>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45011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Two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sentences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unite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logical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b="1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el-GR" sz="1200" b="1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unites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two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truths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only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Two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sentences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united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by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logical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b="1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el-GR" sz="1200" b="1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even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sentence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l-GR" sz="1200" b="1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logical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NO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reverses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truth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lie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a </a:t>
            </a:r>
            <a:r>
              <a:rPr lang="el-GR" sz="12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sentence</a:t>
            </a:r>
            <a:r>
              <a:rPr lang="el-GR" sz="12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5FB4C-B738-4A33-B990-641E6E4721E1}" type="slidenum">
              <a:rPr lang="el-GR" smtClean="0"/>
              <a:t>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093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Logical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operators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complex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comparative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expressions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helps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developer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optimize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their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fewer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lines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simpler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5FB4C-B738-4A33-B990-641E6E4721E1}" type="slidenum">
              <a:rPr lang="el-GR" smtClean="0"/>
              <a:t>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44502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Often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life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ask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questions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need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developer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ask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questions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values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continuity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directions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l-GR" sz="1800" b="1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l-GR" sz="1800" b="1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b="1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corresponding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questions</a:t>
            </a:r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5FB4C-B738-4A33-B990-641E6E4721E1}" type="slidenum">
              <a:rPr lang="el-GR" smtClean="0"/>
              <a:t>14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97977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Often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life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ask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questions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need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developer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ask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questions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values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continuity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program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directions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l-GR" sz="1800" b="1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l-GR" sz="1800" b="1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b="1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corresponding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questions</a:t>
            </a:r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5FB4C-B738-4A33-B990-641E6E4721E1}" type="slidenum">
              <a:rPr lang="el-GR" smtClean="0"/>
              <a:t>16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773787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function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multiple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summarized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follows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condition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and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contains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completed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first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b="1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second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executed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executes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contains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completed</a:t>
            </a:r>
            <a:endParaRPr lang="el-GR" sz="1800" dirty="0">
              <a:effectLst/>
              <a:latin typeface="Verdana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+mj-lt"/>
              <a:buAutoNum type="arabicPeriod"/>
            </a:pP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Other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always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performed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previous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ones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none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the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the </a:t>
            </a:r>
            <a:r>
              <a:rPr lang="el-GR" sz="1800" b="1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else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command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run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which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1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optional</a:t>
            </a:r>
            <a:r>
              <a:rPr lang="el-GR" sz="1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5FB4C-B738-4A33-B990-641E6E4721E1}" type="slidenum">
              <a:rPr lang="el-GR" smtClean="0"/>
              <a:t>19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702081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55FB4C-B738-4A33-B990-641E6E4721E1}" type="slidenum">
              <a:rPr lang="el-GR" smtClean="0"/>
              <a:t>22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466168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Ορθογώνιο 18">
            <a:extLst>
              <a:ext uri="{FF2B5EF4-FFF2-40B4-BE49-F238E27FC236}">
                <a16:creationId xmlns:a16="http://schemas.microsoft.com/office/drawing/2014/main" id="{B11AC459-012E-4990-9400-5BB9961D79D2}"/>
              </a:ext>
            </a:extLst>
          </p:cNvPr>
          <p:cNvSpPr/>
          <p:nvPr userDrawn="1"/>
        </p:nvSpPr>
        <p:spPr>
          <a:xfrm>
            <a:off x="8605520" y="3921760"/>
            <a:ext cx="3586480" cy="29362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8" name="Ορθογώνιο 17">
            <a:extLst>
              <a:ext uri="{FF2B5EF4-FFF2-40B4-BE49-F238E27FC236}">
                <a16:creationId xmlns:a16="http://schemas.microsoft.com/office/drawing/2014/main" id="{FB0CC4EE-5749-49C9-8FB6-0912A9119332}"/>
              </a:ext>
            </a:extLst>
          </p:cNvPr>
          <p:cNvSpPr/>
          <p:nvPr userDrawn="1"/>
        </p:nvSpPr>
        <p:spPr>
          <a:xfrm>
            <a:off x="0" y="-40640"/>
            <a:ext cx="3505200" cy="3200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16" name="Γραφικό 15">
            <a:extLst>
              <a:ext uri="{FF2B5EF4-FFF2-40B4-BE49-F238E27FC236}">
                <a16:creationId xmlns:a16="http://schemas.microsoft.com/office/drawing/2014/main" id="{24CDF702-0F84-4A9C-9BE1-A61A1B1022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0160" y="-60960"/>
            <a:ext cx="10754501" cy="5354320"/>
          </a:xfrm>
          <a:prstGeom prst="rect">
            <a:avLst/>
          </a:prstGeom>
        </p:spPr>
      </p:pic>
      <p:sp>
        <p:nvSpPr>
          <p:cNvPr id="2" name="Τίτλος 1">
            <a:extLst>
              <a:ext uri="{FF2B5EF4-FFF2-40B4-BE49-F238E27FC236}">
                <a16:creationId xmlns:a16="http://schemas.microsoft.com/office/drawing/2014/main" id="{DEF2127B-A22A-4E8A-862B-8B15908EF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4642" y="500062"/>
            <a:ext cx="10458450" cy="1655762"/>
          </a:xfrm>
        </p:spPr>
        <p:txBody>
          <a:bodyPr anchor="b">
            <a:noAutofit/>
          </a:bodyPr>
          <a:lstStyle>
            <a:lvl1pPr algn="r">
              <a:defRPr sz="4000" b="1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l-GR" dirty="0"/>
              <a:t>Κάντε κλικ για να επεξεργαστείτε τον τίτλο υποδείγματος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7C966D58-965E-4FE9-8032-E5A8757DFC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9092" y="2547317"/>
            <a:ext cx="9144000" cy="1087791"/>
          </a:xfrm>
        </p:spPr>
        <p:txBody>
          <a:bodyPr/>
          <a:lstStyle>
            <a:lvl1pPr marL="0" indent="0" algn="r">
              <a:buNone/>
              <a:defRPr sz="24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 dirty="0"/>
              <a:t>Κάντε κλικ για να επεξεργαστείτε τον υπότιτλο του υποδείγματος</a:t>
            </a:r>
          </a:p>
        </p:txBody>
      </p:sp>
      <p:sp>
        <p:nvSpPr>
          <p:cNvPr id="14" name="Υπότιτλος 2">
            <a:extLst>
              <a:ext uri="{FF2B5EF4-FFF2-40B4-BE49-F238E27FC236}">
                <a16:creationId xmlns:a16="http://schemas.microsoft.com/office/drawing/2014/main" id="{0F4CAA1F-6039-4F98-8608-83DA5DC79E6F}"/>
              </a:ext>
            </a:extLst>
          </p:cNvPr>
          <p:cNvSpPr txBox="1">
            <a:spLocks/>
          </p:cNvSpPr>
          <p:nvPr userDrawn="1"/>
        </p:nvSpPr>
        <p:spPr>
          <a:xfrm>
            <a:off x="134512" y="5120937"/>
            <a:ext cx="1703166" cy="1087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Teacher: </a:t>
            </a:r>
          </a:p>
          <a:p>
            <a:pPr algn="r"/>
            <a:r>
              <a:rPr lang="en-US" dirty="0"/>
              <a:t>Date: </a:t>
            </a:r>
            <a:endParaRPr lang="el-GR" dirty="0"/>
          </a:p>
        </p:txBody>
      </p:sp>
      <p:pic>
        <p:nvPicPr>
          <p:cNvPr id="17" name="Γραφικό 16">
            <a:extLst>
              <a:ext uri="{FF2B5EF4-FFF2-40B4-BE49-F238E27FC236}">
                <a16:creationId xmlns:a16="http://schemas.microsoft.com/office/drawing/2014/main" id="{00EA142E-D1B7-499E-ADAD-2D2B1843858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72525" y="4114800"/>
            <a:ext cx="3419475" cy="27432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66966CEF-A252-4DB7-8829-1E1FAF23EF5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6022" y="6343483"/>
            <a:ext cx="585978" cy="51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831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A849F63-26F0-4B68-A050-F7CA60D75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771217"/>
          </a:xfrm>
        </p:spPr>
        <p:txBody>
          <a:bodyPr>
            <a:normAutofit/>
          </a:bodyPr>
          <a:lstStyle>
            <a:lvl1pPr>
              <a:defRPr sz="32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l-GR" dirty="0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74074419-188B-41BF-A0CD-995BD6FCB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8586"/>
            <a:ext cx="10515600" cy="5058377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el-GR" dirty="0"/>
              <a:t>Στυλ κειμένου υποδείγματος</a:t>
            </a:r>
          </a:p>
          <a:p>
            <a:pPr lvl="1"/>
            <a:r>
              <a:rPr lang="el-GR" dirty="0"/>
              <a:t>Δεύτερο επίπεδο</a:t>
            </a:r>
          </a:p>
          <a:p>
            <a:pPr lvl="2"/>
            <a:r>
              <a:rPr lang="el-GR" dirty="0"/>
              <a:t>Τρίτο επίπεδο</a:t>
            </a:r>
          </a:p>
          <a:p>
            <a:pPr lvl="3"/>
            <a:r>
              <a:rPr lang="el-GR" dirty="0"/>
              <a:t>Τέταρτο επίπεδο</a:t>
            </a:r>
          </a:p>
          <a:p>
            <a:pPr lvl="4"/>
            <a:r>
              <a:rPr lang="el-GR" dirty="0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D289619C-D57B-4018-936F-1D76EFE62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0BDD2-2FE9-4947-8A0F-347E40919148}" type="datetimeFigureOut">
              <a:rPr lang="el-GR" smtClean="0"/>
              <a:t>26/2/2021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057C1504-AA3A-4740-AF16-C111F4936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6E6BE8BA-A694-45DC-8CC7-390721770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28FE4-F993-4AA7-8D32-92FBEBDEE1A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04768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4CBC82C-1290-4F20-8F15-261EBCC85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790825"/>
            <a:ext cx="10515600" cy="1771650"/>
          </a:xfrm>
        </p:spPr>
        <p:txBody>
          <a:bodyPr anchor="b">
            <a:normAutofit/>
          </a:bodyPr>
          <a:lstStyle>
            <a:lvl1pPr>
              <a:defRPr sz="44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l-GR" dirty="0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960EC0B3-83C2-4486-BD43-6AFAB4AF1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131CAF37-DE98-42B5-86D4-E91445E44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86F0BDD2-2FE9-4947-8A0F-347E40919148}" type="datetimeFigureOut">
              <a:rPr lang="el-GR" smtClean="0"/>
              <a:pPr/>
              <a:t>26/2/2021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372F5ABE-F7B2-4CF0-B7D0-1E53DDE79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18615C33-2082-4F6F-8D8E-6F75246BC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F9728FE4-F993-4AA7-8D32-92FBEBDEE1A7}" type="slidenum">
              <a:rPr lang="el-GR" smtClean="0"/>
              <a:pPr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625101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387F1AB-05A5-4D28-BF43-160DB9E32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6"/>
            <a:ext cx="10515600" cy="742364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l-GR" dirty="0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6474E12A-9A3C-49DB-8349-85BF4F45F1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A5596B03-2F4D-4E0B-95DB-A7EB290301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2E44FCD8-AE5B-4ADA-B6EC-05A99498F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0BDD2-2FE9-4947-8A0F-347E40919148}" type="datetimeFigureOut">
              <a:rPr lang="el-GR" smtClean="0"/>
              <a:t>26/2/2021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FC06318F-DBC2-4132-84A9-F67733327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17CD9986-D78E-4A15-A75F-5E79C1007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28FE4-F993-4AA7-8D32-92FBEBDEE1A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32348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CB2A900B-9B5A-492B-84B5-AEBF153EF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1177"/>
            <a:ext cx="10515600" cy="823912"/>
          </a:xfrm>
        </p:spPr>
        <p:txBody>
          <a:bodyPr>
            <a:normAutofit/>
          </a:bodyPr>
          <a:lstStyle>
            <a:lvl1pPr>
              <a:defRPr sz="32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l-GR" dirty="0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921A1656-409D-4494-A3B8-21E8A834D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 dirty="0"/>
              <a:t>Στυλ κειμένου υποδείγματος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9D3F537B-FD46-454C-BFC7-3AD24C83D4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el-GR" dirty="0"/>
              <a:t>Στυλ κειμένου υποδείγματος</a:t>
            </a:r>
          </a:p>
          <a:p>
            <a:pPr lvl="1"/>
            <a:r>
              <a:rPr lang="el-GR" dirty="0"/>
              <a:t>Δεύτερο επίπεδο</a:t>
            </a:r>
          </a:p>
          <a:p>
            <a:pPr lvl="2"/>
            <a:r>
              <a:rPr lang="el-GR" dirty="0"/>
              <a:t>Τρίτο επίπεδο</a:t>
            </a:r>
          </a:p>
          <a:p>
            <a:pPr lvl="3"/>
            <a:r>
              <a:rPr lang="el-GR" dirty="0"/>
              <a:t>Τέταρτο επίπεδο</a:t>
            </a:r>
          </a:p>
          <a:p>
            <a:pPr lvl="4"/>
            <a:r>
              <a:rPr lang="el-GR" dirty="0"/>
              <a:t>Πέμπτο επίπεδο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5E4E925C-FB94-4105-AE25-A793776478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CE3305DB-55E9-489B-A983-306D17BD16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7" name="Θέση ημερομηνίας 6">
            <a:extLst>
              <a:ext uri="{FF2B5EF4-FFF2-40B4-BE49-F238E27FC236}">
                <a16:creationId xmlns:a16="http://schemas.microsoft.com/office/drawing/2014/main" id="{B31CCE80-6228-4DD5-B270-5EC35F50F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86F0BDD2-2FE9-4947-8A0F-347E40919148}" type="datetimeFigureOut">
              <a:rPr lang="el-GR" smtClean="0"/>
              <a:pPr/>
              <a:t>26/2/2021</a:t>
            </a:fld>
            <a:endParaRPr lang="el-GR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Θέση υποσέλιδου 7">
            <a:extLst>
              <a:ext uri="{FF2B5EF4-FFF2-40B4-BE49-F238E27FC236}">
                <a16:creationId xmlns:a16="http://schemas.microsoft.com/office/drawing/2014/main" id="{8C690442-D101-4B82-8865-6D800E687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endParaRPr lang="el-GR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343AE890-A72D-413C-ADF0-D412DC3F8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F9728FE4-F993-4AA7-8D32-92FBEBDEE1A7}" type="slidenum">
              <a:rPr lang="el-GR" smtClean="0"/>
              <a:pPr/>
              <a:t>‹#›</a:t>
            </a:fld>
            <a:endParaRPr lang="el-GR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38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81D275F-D8C3-47F9-BA4D-A231B5748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987" y="136526"/>
            <a:ext cx="10890813" cy="866652"/>
          </a:xfrm>
        </p:spPr>
        <p:txBody>
          <a:bodyPr>
            <a:normAutofit/>
          </a:bodyPr>
          <a:lstStyle>
            <a:lvl1pPr>
              <a:defRPr sz="32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l-GR" dirty="0"/>
              <a:t>Κάντε κλικ για να επεξεργαστείτε τον τίτλο υποδείγματος</a:t>
            </a:r>
          </a:p>
        </p:txBody>
      </p:sp>
      <p:sp>
        <p:nvSpPr>
          <p:cNvPr id="3" name="Θέση ημερομηνίας 2">
            <a:extLst>
              <a:ext uri="{FF2B5EF4-FFF2-40B4-BE49-F238E27FC236}">
                <a16:creationId xmlns:a16="http://schemas.microsoft.com/office/drawing/2014/main" id="{9218DE2D-BD1C-46E4-A6B6-2CEB799C2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86F0BDD2-2FE9-4947-8A0F-347E40919148}" type="datetimeFigureOut">
              <a:rPr lang="el-GR" smtClean="0"/>
              <a:pPr/>
              <a:t>26/2/2021</a:t>
            </a:fld>
            <a:endParaRPr lang="el-GR" sz="1100"/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6E65DA5B-BFFD-4FFE-BEDD-EBC4CA0D8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endParaRPr lang="el-GR" sz="1100"/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36A1EDA5-879C-4363-B06B-727154208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F9728FE4-F993-4AA7-8D32-92FBEBDEE1A7}" type="slidenum">
              <a:rPr lang="el-GR" smtClean="0"/>
              <a:pPr/>
              <a:t>‹#›</a:t>
            </a:fld>
            <a:endParaRPr lang="el-GR" sz="1100"/>
          </a:p>
        </p:txBody>
      </p:sp>
    </p:spTree>
    <p:extLst>
      <p:ext uri="{BB962C8B-B14F-4D97-AF65-F5344CB8AC3E}">
        <p14:creationId xmlns:p14="http://schemas.microsoft.com/office/powerpoint/2010/main" val="363492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ημερομηνίας 1">
            <a:extLst>
              <a:ext uri="{FF2B5EF4-FFF2-40B4-BE49-F238E27FC236}">
                <a16:creationId xmlns:a16="http://schemas.microsoft.com/office/drawing/2014/main" id="{2BC546EF-E5FC-4E48-A9ED-6A6EAD5B8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0BDD2-2FE9-4947-8A0F-347E40919148}" type="datetimeFigureOut">
              <a:rPr lang="el-GR" smtClean="0"/>
              <a:t>26/2/2021</a:t>
            </a:fld>
            <a:endParaRPr lang="el-GR"/>
          </a:p>
        </p:txBody>
      </p:sp>
      <p:sp>
        <p:nvSpPr>
          <p:cNvPr id="3" name="Θέση υποσέλιδου 2">
            <a:extLst>
              <a:ext uri="{FF2B5EF4-FFF2-40B4-BE49-F238E27FC236}">
                <a16:creationId xmlns:a16="http://schemas.microsoft.com/office/drawing/2014/main" id="{D880A407-EBDA-4698-9B55-ACD61B5AD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BE8E8199-9566-40AC-BBAC-54B938380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728FE4-F993-4AA7-8D32-92FBEBDEE1A7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078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70E1B49-B613-4C5B-922A-22EC2861C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Autofit/>
          </a:bodyPr>
          <a:lstStyle>
            <a:lvl1pPr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l-GR" dirty="0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C05E8EA9-3430-4FC2-8A82-64D9E7D87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>
              <a:defRPr sz="2400"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>
              <a:defRPr sz="2000"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>
              <a:defRPr sz="2000">
                <a:latin typeface="Verdana" panose="020B0604030504040204" pitchFamily="34" charset="0"/>
                <a:ea typeface="Verdana" panose="020B060403050404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l-GR" dirty="0"/>
              <a:t>Στυλ κειμένου υποδείγματος</a:t>
            </a:r>
          </a:p>
          <a:p>
            <a:pPr lvl="1"/>
            <a:r>
              <a:rPr lang="el-GR" dirty="0"/>
              <a:t>Δεύτερο επίπεδο</a:t>
            </a:r>
          </a:p>
          <a:p>
            <a:pPr lvl="2"/>
            <a:r>
              <a:rPr lang="el-GR" dirty="0"/>
              <a:t>Τρίτο επίπεδο</a:t>
            </a:r>
          </a:p>
          <a:p>
            <a:pPr lvl="3"/>
            <a:r>
              <a:rPr lang="el-GR" dirty="0"/>
              <a:t>Τέταρτο επίπεδο</a:t>
            </a:r>
          </a:p>
          <a:p>
            <a:pPr lvl="4"/>
            <a:r>
              <a:rPr lang="el-GR" dirty="0"/>
              <a:t>Πέμπτο επίπεδο</a:t>
            </a:r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2A9B4ED1-4E8B-4218-99CC-82925C0F46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7037BA96-41B6-40EB-B9D0-4A07E9D8F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86F0BDD2-2FE9-4947-8A0F-347E40919148}" type="datetimeFigureOut">
              <a:rPr lang="el-GR" smtClean="0"/>
              <a:pPr/>
              <a:t>26/2/2021</a:t>
            </a:fld>
            <a:endParaRPr lang="el-GR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E993C2C8-FFB5-4154-9A9E-F3473E2D9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endParaRPr lang="el-GR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59B4D5BE-18A6-4E88-BC85-D0D749429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F9728FE4-F993-4AA7-8D32-92FBEBDEE1A7}" type="slidenum">
              <a:rPr lang="el-GR" smtClean="0"/>
              <a:pPr/>
              <a:t>‹#›</a:t>
            </a:fld>
            <a:endParaRPr lang="el-GR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656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84DC7CC-6405-4832-B15B-1582B7D93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Autofit/>
          </a:bodyPr>
          <a:lstStyle>
            <a:lvl1pPr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l-GR" dirty="0"/>
              <a:t>Κάντε κλικ για να επεξεργαστείτε τον τίτλο υποδείγματος</a:t>
            </a:r>
          </a:p>
        </p:txBody>
      </p:sp>
      <p:sp>
        <p:nvSpPr>
          <p:cNvPr id="3" name="Θέση εικόνας 2">
            <a:extLst>
              <a:ext uri="{FF2B5EF4-FFF2-40B4-BE49-F238E27FC236}">
                <a16:creationId xmlns:a16="http://schemas.microsoft.com/office/drawing/2014/main" id="{4F384AAB-5615-4433-917C-971C23344D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357D8672-3EF9-496D-A77B-B11F4FDACA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0FFABA2C-4DBE-4A0A-9533-731E59F46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86F0BDD2-2FE9-4947-8A0F-347E40919148}" type="datetimeFigureOut">
              <a:rPr lang="el-GR" smtClean="0"/>
              <a:pPr/>
              <a:t>26/2/2021</a:t>
            </a:fld>
            <a:endParaRPr lang="el-GR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541225EC-0FEC-4280-9DAE-C3D03B1D1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endParaRPr lang="el-GR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A9539918-7522-4BB5-9393-3D8145DF6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F9728FE4-F993-4AA7-8D32-92FBEBDEE1A7}" type="slidenum">
              <a:rPr lang="el-GR" smtClean="0"/>
              <a:pPr/>
              <a:t>‹#›</a:t>
            </a:fld>
            <a:endParaRPr lang="el-GR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5679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Γραφικό 12">
            <a:extLst>
              <a:ext uri="{FF2B5EF4-FFF2-40B4-BE49-F238E27FC236}">
                <a16:creationId xmlns:a16="http://schemas.microsoft.com/office/drawing/2014/main" id="{ADEC3B4E-1FD4-4733-A4BC-46F392A21E13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Θέση τίτλου 1">
            <a:extLst>
              <a:ext uri="{FF2B5EF4-FFF2-40B4-BE49-F238E27FC236}">
                <a16:creationId xmlns:a16="http://schemas.microsoft.com/office/drawing/2014/main" id="{6BB32483-7988-47C3-BE95-B2EA95E8B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 dirty="0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8B8816C2-025D-4AB5-B83A-B26184E740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 dirty="0"/>
              <a:t>Στυλ κειμένου υποδείγματος</a:t>
            </a:r>
          </a:p>
          <a:p>
            <a:pPr lvl="1"/>
            <a:r>
              <a:rPr lang="el-GR" dirty="0"/>
              <a:t>Δεύτερο επίπεδο</a:t>
            </a:r>
          </a:p>
          <a:p>
            <a:pPr lvl="2"/>
            <a:r>
              <a:rPr lang="el-GR" dirty="0"/>
              <a:t>Τρίτο επίπεδο</a:t>
            </a:r>
          </a:p>
          <a:p>
            <a:pPr lvl="3"/>
            <a:r>
              <a:rPr lang="el-GR" dirty="0"/>
              <a:t>Τέταρτο επίπεδο</a:t>
            </a:r>
          </a:p>
          <a:p>
            <a:pPr lvl="4"/>
            <a:r>
              <a:rPr lang="el-GR" dirty="0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1ECFDF84-8E06-426B-9311-A48A1D0F83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86F0BDD2-2FE9-4947-8A0F-347E40919148}" type="datetimeFigureOut">
              <a:rPr lang="el-GR" smtClean="0"/>
              <a:pPr/>
              <a:t>26/2/2021</a:t>
            </a:fld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8897C29E-5D8B-4F1E-A3EA-06C85C79A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fld id="{F9728FE4-F993-4AA7-8D32-92FBEBDEE1A7}" type="slidenum">
              <a:rPr lang="el-GR" smtClean="0"/>
              <a:pPr/>
              <a:t>‹#›</a:t>
            </a:fld>
            <a:endParaRPr lang="el-GR"/>
          </a:p>
        </p:txBody>
      </p:sp>
      <p:pic>
        <p:nvPicPr>
          <p:cNvPr id="9" name="Εικόνα 8">
            <a:extLst>
              <a:ext uri="{FF2B5EF4-FFF2-40B4-BE49-F238E27FC236}">
                <a16:creationId xmlns:a16="http://schemas.microsoft.com/office/drawing/2014/main" id="{DE18E044-0FAE-40AD-ACEA-6C6FE640725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496" y="6288008"/>
            <a:ext cx="440313" cy="44031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BBE44CD-BE87-443A-8AD8-C33B6B83B7E4}"/>
              </a:ext>
            </a:extLst>
          </p:cNvPr>
          <p:cNvSpPr txBox="1"/>
          <p:nvPr userDrawn="1"/>
        </p:nvSpPr>
        <p:spPr>
          <a:xfrm>
            <a:off x="5024254" y="6356350"/>
            <a:ext cx="2652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</a:rPr>
              <a:t>Anywhere Software</a:t>
            </a:r>
            <a:endParaRPr lang="el-GR" sz="1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8145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w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eorge_Bool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en.wikipedia.org/wiki/If%E2%80%94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680318F-C946-4161-B0ED-33C84BFAEF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Programming with B4X</a:t>
            </a:r>
            <a:endParaRPr lang="el-GR" dirty="0"/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65D9E9BE-B890-4079-A4D7-6B3A5BBBFD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9092" y="2547317"/>
            <a:ext cx="9144000" cy="699975"/>
          </a:xfrm>
        </p:spPr>
        <p:txBody>
          <a:bodyPr>
            <a:normAutofit/>
          </a:bodyPr>
          <a:lstStyle/>
          <a:p>
            <a:r>
              <a:rPr lang="en-US" sz="2800" b="1" kern="0" dirty="0">
                <a:solidFill>
                  <a:srgbClr val="2F5496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Lesson </a:t>
            </a:r>
            <a:r>
              <a:rPr lang="el-GR" sz="2800" b="1" kern="0" dirty="0">
                <a:solidFill>
                  <a:srgbClr val="2F5496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en-US" sz="2800" b="1" kern="0" dirty="0">
                <a:solidFill>
                  <a:srgbClr val="2F5496"/>
                </a:solidFill>
                <a:effectLst/>
                <a:latin typeface="Verdan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800" b="1" kern="0" dirty="0">
                <a:solidFill>
                  <a:srgbClr val="2F5496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Conditionals</a:t>
            </a:r>
            <a:endParaRPr lang="el-GR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B7F15E-4F2E-4AB2-85F1-DBA7AE356FDE}"/>
              </a:ext>
            </a:extLst>
          </p:cNvPr>
          <p:cNvSpPr txBox="1"/>
          <p:nvPr/>
        </p:nvSpPr>
        <p:spPr>
          <a:xfrm>
            <a:off x="1748894" y="5095781"/>
            <a:ext cx="2831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Anywhere Software</a:t>
            </a:r>
            <a:endParaRPr lang="el-GR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DB9695-B73B-4151-93E6-4C3E1A048403}"/>
              </a:ext>
            </a:extLst>
          </p:cNvPr>
          <p:cNvSpPr txBox="1"/>
          <p:nvPr/>
        </p:nvSpPr>
        <p:spPr>
          <a:xfrm>
            <a:off x="2140999" y="5594412"/>
            <a:ext cx="2130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l-G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C857C2-D32A-4976-8535-00FC78F18D3F}"/>
              </a:ext>
            </a:extLst>
          </p:cNvPr>
          <p:cNvSpPr txBox="1"/>
          <p:nvPr/>
        </p:nvSpPr>
        <p:spPr>
          <a:xfrm>
            <a:off x="1748894" y="5547947"/>
            <a:ext cx="2831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Feb 2021</a:t>
            </a:r>
            <a:endParaRPr lang="el-GR" sz="2400" dirty="0"/>
          </a:p>
        </p:txBody>
      </p:sp>
    </p:spTree>
    <p:extLst>
      <p:ext uri="{BB962C8B-B14F-4D97-AF65-F5344CB8AC3E}">
        <p14:creationId xmlns:p14="http://schemas.microsoft.com/office/powerpoint/2010/main" val="409948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38FB79B-CEA3-47B6-A17E-6AF95ED79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1</a:t>
            </a:r>
            <a:endParaRPr lang="el-GR" dirty="0"/>
          </a:p>
        </p:txBody>
      </p:sp>
      <p:graphicFrame>
        <p:nvGraphicFramePr>
          <p:cNvPr id="8" name="Πίνακας 7">
            <a:extLst>
              <a:ext uri="{FF2B5EF4-FFF2-40B4-BE49-F238E27FC236}">
                <a16:creationId xmlns:a16="http://schemas.microsoft.com/office/drawing/2014/main" id="{E20124C9-4EF5-499D-9383-5E38DCA8B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6051911"/>
              </p:ext>
            </p:extLst>
          </p:nvPr>
        </p:nvGraphicFramePr>
        <p:xfrm>
          <a:off x="462987" y="1925994"/>
          <a:ext cx="11283535" cy="2819624"/>
        </p:xfrm>
        <a:graphic>
          <a:graphicData uri="http://schemas.openxmlformats.org/drawingml/2006/table">
            <a:tbl>
              <a:tblPr firstRow="1" firstCol="1" bandRow="1"/>
              <a:tblGrid>
                <a:gridCol w="2013959">
                  <a:extLst>
                    <a:ext uri="{9D8B030D-6E8A-4147-A177-3AD203B41FA5}">
                      <a16:colId xmlns:a16="http://schemas.microsoft.com/office/drawing/2014/main" val="4127621495"/>
                    </a:ext>
                  </a:extLst>
                </a:gridCol>
                <a:gridCol w="1497177">
                  <a:extLst>
                    <a:ext uri="{9D8B030D-6E8A-4147-A177-3AD203B41FA5}">
                      <a16:colId xmlns:a16="http://schemas.microsoft.com/office/drawing/2014/main" val="670412625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343296465"/>
                    </a:ext>
                  </a:extLst>
                </a:gridCol>
                <a:gridCol w="1261590">
                  <a:extLst>
                    <a:ext uri="{9D8B030D-6E8A-4147-A177-3AD203B41FA5}">
                      <a16:colId xmlns:a16="http://schemas.microsoft.com/office/drawing/2014/main" val="3353028595"/>
                    </a:ext>
                  </a:extLst>
                </a:gridCol>
                <a:gridCol w="1973979">
                  <a:extLst>
                    <a:ext uri="{9D8B030D-6E8A-4147-A177-3AD203B41FA5}">
                      <a16:colId xmlns:a16="http://schemas.microsoft.com/office/drawing/2014/main" val="23794323"/>
                    </a:ext>
                  </a:extLst>
                </a:gridCol>
                <a:gridCol w="1106685">
                  <a:extLst>
                    <a:ext uri="{9D8B030D-6E8A-4147-A177-3AD203B41FA5}">
                      <a16:colId xmlns:a16="http://schemas.microsoft.com/office/drawing/2014/main" val="2245162174"/>
                    </a:ext>
                  </a:extLst>
                </a:gridCol>
                <a:gridCol w="1448945">
                  <a:extLst>
                    <a:ext uri="{9D8B030D-6E8A-4147-A177-3AD203B41FA5}">
                      <a16:colId xmlns:a16="http://schemas.microsoft.com/office/drawing/2014/main" val="3995774446"/>
                    </a:ext>
                  </a:extLst>
                </a:gridCol>
              </a:tblGrid>
              <a:tr h="74245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strN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ame1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=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“George”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OR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strName2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=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“John”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4745113"/>
                  </a:ext>
                </a:extLst>
              </a:tr>
              <a:tr h="66736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George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George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Georgia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John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6338911"/>
                  </a:ext>
                </a:extLst>
              </a:tr>
              <a:tr h="74245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4111573"/>
                  </a:ext>
                </a:extLst>
              </a:tr>
              <a:tr h="66736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1408242"/>
                  </a:ext>
                </a:extLst>
              </a:tr>
            </a:tbl>
          </a:graphicData>
        </a:graphic>
      </p:graphicFrame>
      <p:cxnSp>
        <p:nvCxnSpPr>
          <p:cNvPr id="11" name="Ευθύγραμμο βέλος σύνδεσης 10">
            <a:extLst>
              <a:ext uri="{FF2B5EF4-FFF2-40B4-BE49-F238E27FC236}">
                <a16:creationId xmlns:a16="http://schemas.microsoft.com/office/drawing/2014/main" id="{6C422096-AF50-45D8-A24A-243BF9185649}"/>
              </a:ext>
            </a:extLst>
          </p:cNvPr>
          <p:cNvCxnSpPr>
            <a:cxnSpLocks/>
          </p:cNvCxnSpPr>
          <p:nvPr/>
        </p:nvCxnSpPr>
        <p:spPr>
          <a:xfrm>
            <a:off x="4378895" y="3635896"/>
            <a:ext cx="1200102" cy="58886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Ευθύγραμμο βέλος σύνδεσης 11">
            <a:extLst>
              <a:ext uri="{FF2B5EF4-FFF2-40B4-BE49-F238E27FC236}">
                <a16:creationId xmlns:a16="http://schemas.microsoft.com/office/drawing/2014/main" id="{EFF0AF91-7C46-4BF5-8941-44B19139591B}"/>
              </a:ext>
            </a:extLst>
          </p:cNvPr>
          <p:cNvCxnSpPr>
            <a:cxnSpLocks/>
          </p:cNvCxnSpPr>
          <p:nvPr/>
        </p:nvCxnSpPr>
        <p:spPr>
          <a:xfrm flipH="1">
            <a:off x="7326970" y="3635896"/>
            <a:ext cx="1247363" cy="58886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533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55EDDDE-2F95-446A-A55A-75DB5C92A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</a:t>
            </a:r>
            <a:endParaRPr lang="el-GR" dirty="0"/>
          </a:p>
        </p:txBody>
      </p:sp>
      <p:graphicFrame>
        <p:nvGraphicFramePr>
          <p:cNvPr id="3" name="Πίνακας 2">
            <a:extLst>
              <a:ext uri="{FF2B5EF4-FFF2-40B4-BE49-F238E27FC236}">
                <a16:creationId xmlns:a16="http://schemas.microsoft.com/office/drawing/2014/main" id="{8AC0BA10-3CBC-47DF-B744-2889CC6EDF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790586"/>
              </p:ext>
            </p:extLst>
          </p:nvPr>
        </p:nvGraphicFramePr>
        <p:xfrm>
          <a:off x="1688123" y="3241431"/>
          <a:ext cx="7596553" cy="1664716"/>
        </p:xfrm>
        <a:graphic>
          <a:graphicData uri="http://schemas.openxmlformats.org/drawingml/2006/table">
            <a:tbl>
              <a:tblPr firstRow="1" firstCol="1" bandRow="1"/>
              <a:tblGrid>
                <a:gridCol w="2401423">
                  <a:extLst>
                    <a:ext uri="{9D8B030D-6E8A-4147-A177-3AD203B41FA5}">
                      <a16:colId xmlns:a16="http://schemas.microsoft.com/office/drawing/2014/main" val="1535752127"/>
                    </a:ext>
                  </a:extLst>
                </a:gridCol>
                <a:gridCol w="1879258">
                  <a:extLst>
                    <a:ext uri="{9D8B030D-6E8A-4147-A177-3AD203B41FA5}">
                      <a16:colId xmlns:a16="http://schemas.microsoft.com/office/drawing/2014/main" val="2291395113"/>
                    </a:ext>
                  </a:extLst>
                </a:gridCol>
                <a:gridCol w="3315872">
                  <a:extLst>
                    <a:ext uri="{9D8B030D-6E8A-4147-A177-3AD203B41FA5}">
                      <a16:colId xmlns:a16="http://schemas.microsoft.com/office/drawing/2014/main" val="849469231"/>
                    </a:ext>
                  </a:extLst>
                </a:gridCol>
              </a:tblGrid>
              <a:tr h="37367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 err="1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blnA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AND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 err="1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blnB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6133459"/>
                  </a:ext>
                </a:extLst>
              </a:tr>
              <a:tr h="37367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304033"/>
                  </a:ext>
                </a:extLst>
              </a:tr>
              <a:tr h="37367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540472"/>
                  </a:ext>
                </a:extLst>
              </a:tr>
              <a:tr h="37367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776202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64E15DA-80CD-4FA7-9C1A-C78C3CB45E7F}"/>
              </a:ext>
            </a:extLst>
          </p:cNvPr>
          <p:cNvSpPr txBox="1"/>
          <p:nvPr/>
        </p:nvSpPr>
        <p:spPr>
          <a:xfrm>
            <a:off x="462986" y="1279005"/>
            <a:ext cx="114476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10, </a:t>
            </a:r>
            <a:r>
              <a:rPr lang="el-GR" sz="2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intB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20, = 30 </a:t>
            </a:r>
            <a:r>
              <a:rPr lang="el-GR" sz="2400" b="1" dirty="0" err="1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</a:t>
            </a:r>
            <a:endParaRPr lang="el-GR" sz="2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strName1 = “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George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”, strName2 = “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Georgia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”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String</a:t>
            </a:r>
            <a:endParaRPr lang="el-GR" sz="2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blnA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True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,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blnB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False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blnC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False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Boolean</a:t>
            </a:r>
            <a:endParaRPr lang="el-GR" sz="2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</p:txBody>
      </p:sp>
      <p:sp>
        <p:nvSpPr>
          <p:cNvPr id="6" name="Ορθογώνιο 5">
            <a:extLst>
              <a:ext uri="{FF2B5EF4-FFF2-40B4-BE49-F238E27FC236}">
                <a16:creationId xmlns:a16="http://schemas.microsoft.com/office/drawing/2014/main" id="{4D3CB526-ECCC-438E-926A-7E54A2515738}"/>
              </a:ext>
            </a:extLst>
          </p:cNvPr>
          <p:cNvSpPr/>
          <p:nvPr/>
        </p:nvSpPr>
        <p:spPr>
          <a:xfrm>
            <a:off x="1688123" y="3692770"/>
            <a:ext cx="7596553" cy="386861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7" name="Ορθογώνιο 6">
            <a:extLst>
              <a:ext uri="{FF2B5EF4-FFF2-40B4-BE49-F238E27FC236}">
                <a16:creationId xmlns:a16="http://schemas.microsoft.com/office/drawing/2014/main" id="{8BCE1366-3148-46B7-A9DB-0D4C61974E89}"/>
              </a:ext>
            </a:extLst>
          </p:cNvPr>
          <p:cNvSpPr/>
          <p:nvPr/>
        </p:nvSpPr>
        <p:spPr>
          <a:xfrm>
            <a:off x="1688121" y="4073789"/>
            <a:ext cx="7596553" cy="386861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9168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BEAB4B3-735A-49FC-A97A-CDF84EC28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</a:t>
            </a:r>
            <a:endParaRPr lang="el-GR" dirty="0"/>
          </a:p>
        </p:txBody>
      </p:sp>
      <p:graphicFrame>
        <p:nvGraphicFramePr>
          <p:cNvPr id="3" name="Πίνακας 2">
            <a:extLst>
              <a:ext uri="{FF2B5EF4-FFF2-40B4-BE49-F238E27FC236}">
                <a16:creationId xmlns:a16="http://schemas.microsoft.com/office/drawing/2014/main" id="{455751B4-CDC7-474E-BD8D-979D7F8464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439303"/>
              </p:ext>
            </p:extLst>
          </p:nvPr>
        </p:nvGraphicFramePr>
        <p:xfrm>
          <a:off x="650593" y="3292172"/>
          <a:ext cx="10890813" cy="1811212"/>
        </p:xfrm>
        <a:graphic>
          <a:graphicData uri="http://schemas.openxmlformats.org/drawingml/2006/table">
            <a:tbl>
              <a:tblPr firstRow="1" firstCol="1" bandRow="1"/>
              <a:tblGrid>
                <a:gridCol w="2061214">
                  <a:extLst>
                    <a:ext uri="{9D8B030D-6E8A-4147-A177-3AD203B41FA5}">
                      <a16:colId xmlns:a16="http://schemas.microsoft.com/office/drawing/2014/main" val="2624144371"/>
                    </a:ext>
                  </a:extLst>
                </a:gridCol>
                <a:gridCol w="1907719">
                  <a:extLst>
                    <a:ext uri="{9D8B030D-6E8A-4147-A177-3AD203B41FA5}">
                      <a16:colId xmlns:a16="http://schemas.microsoft.com/office/drawing/2014/main" val="4035189735"/>
                    </a:ext>
                  </a:extLst>
                </a:gridCol>
                <a:gridCol w="1730470">
                  <a:extLst>
                    <a:ext uri="{9D8B030D-6E8A-4147-A177-3AD203B41FA5}">
                      <a16:colId xmlns:a16="http://schemas.microsoft.com/office/drawing/2014/main" val="3180153300"/>
                    </a:ext>
                  </a:extLst>
                </a:gridCol>
                <a:gridCol w="1730470">
                  <a:extLst>
                    <a:ext uri="{9D8B030D-6E8A-4147-A177-3AD203B41FA5}">
                      <a16:colId xmlns:a16="http://schemas.microsoft.com/office/drawing/2014/main" val="1595350177"/>
                    </a:ext>
                  </a:extLst>
                </a:gridCol>
                <a:gridCol w="1730470">
                  <a:extLst>
                    <a:ext uri="{9D8B030D-6E8A-4147-A177-3AD203B41FA5}">
                      <a16:colId xmlns:a16="http://schemas.microsoft.com/office/drawing/2014/main" val="2130770071"/>
                    </a:ext>
                  </a:extLst>
                </a:gridCol>
                <a:gridCol w="1730470">
                  <a:extLst>
                    <a:ext uri="{9D8B030D-6E8A-4147-A177-3AD203B41FA5}">
                      <a16:colId xmlns:a16="http://schemas.microsoft.com/office/drawing/2014/main" val="1043600902"/>
                    </a:ext>
                  </a:extLst>
                </a:gridCol>
              </a:tblGrid>
              <a:tr h="46501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 err="1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intA</a:t>
                      </a: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l-GR" sz="2800" b="1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&gt;</a:t>
                      </a:r>
                      <a:r>
                        <a:rPr lang="el-GR" sz="28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 err="1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intC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b="1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AND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blnA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8909079"/>
                  </a:ext>
                </a:extLst>
              </a:tr>
              <a:tr h="46501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3350143"/>
                  </a:ext>
                </a:extLst>
              </a:tr>
              <a:tr h="46501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7304641"/>
                  </a:ext>
                </a:extLst>
              </a:tr>
              <a:tr h="36544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275224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441B194-A28E-489B-8B90-7B43F953F9A6}"/>
              </a:ext>
            </a:extLst>
          </p:cNvPr>
          <p:cNvSpPr txBox="1"/>
          <p:nvPr/>
        </p:nvSpPr>
        <p:spPr>
          <a:xfrm>
            <a:off x="462986" y="1279005"/>
            <a:ext cx="114476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10, </a:t>
            </a:r>
            <a:r>
              <a:rPr lang="el-GR" sz="2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intB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20, = 30 </a:t>
            </a:r>
            <a:r>
              <a:rPr lang="el-GR" sz="2400" b="1" dirty="0" err="1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</a:t>
            </a:r>
            <a:endParaRPr lang="el-GR" sz="2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strName1 = “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George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”, strName2 = “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Georgia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”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String</a:t>
            </a:r>
            <a:endParaRPr lang="el-GR" sz="2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blnA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True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,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blnB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False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blnC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False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Boolean</a:t>
            </a:r>
            <a:endParaRPr lang="el-GR" sz="2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</p:txBody>
      </p:sp>
      <p:sp>
        <p:nvSpPr>
          <p:cNvPr id="5" name="Ορθογώνιο 4">
            <a:extLst>
              <a:ext uri="{FF2B5EF4-FFF2-40B4-BE49-F238E27FC236}">
                <a16:creationId xmlns:a16="http://schemas.microsoft.com/office/drawing/2014/main" id="{E8102B98-9D19-4D4E-80AC-652768101875}"/>
              </a:ext>
            </a:extLst>
          </p:cNvPr>
          <p:cNvSpPr/>
          <p:nvPr/>
        </p:nvSpPr>
        <p:spPr>
          <a:xfrm>
            <a:off x="650592" y="3821724"/>
            <a:ext cx="10890814" cy="386861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6" name="Ορθογώνιο 5">
            <a:extLst>
              <a:ext uri="{FF2B5EF4-FFF2-40B4-BE49-F238E27FC236}">
                <a16:creationId xmlns:a16="http://schemas.microsoft.com/office/drawing/2014/main" id="{C877D81F-80F4-4413-ACE8-66C2C1E1EC6A}"/>
              </a:ext>
            </a:extLst>
          </p:cNvPr>
          <p:cNvSpPr/>
          <p:nvPr/>
        </p:nvSpPr>
        <p:spPr>
          <a:xfrm>
            <a:off x="650590" y="4202743"/>
            <a:ext cx="10890814" cy="386861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7" name="Ορθογώνιο 6">
            <a:extLst>
              <a:ext uri="{FF2B5EF4-FFF2-40B4-BE49-F238E27FC236}">
                <a16:creationId xmlns:a16="http://schemas.microsoft.com/office/drawing/2014/main" id="{C6ED93BC-A7CC-4512-B343-2787C60DE523}"/>
              </a:ext>
            </a:extLst>
          </p:cNvPr>
          <p:cNvSpPr/>
          <p:nvPr/>
        </p:nvSpPr>
        <p:spPr>
          <a:xfrm>
            <a:off x="650590" y="4593908"/>
            <a:ext cx="10890814" cy="427516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252265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C42E2A6-9F10-4093-8C6A-39EA65A2D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4</a:t>
            </a:r>
            <a:endParaRPr lang="el-GR" dirty="0"/>
          </a:p>
        </p:txBody>
      </p:sp>
      <p:graphicFrame>
        <p:nvGraphicFramePr>
          <p:cNvPr id="3" name="Πίνακας 2">
            <a:extLst>
              <a:ext uri="{FF2B5EF4-FFF2-40B4-BE49-F238E27FC236}">
                <a16:creationId xmlns:a16="http://schemas.microsoft.com/office/drawing/2014/main" id="{644B424D-989D-4860-9A0E-A450EE0D07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847049"/>
              </p:ext>
            </p:extLst>
          </p:nvPr>
        </p:nvGraphicFramePr>
        <p:xfrm>
          <a:off x="462986" y="2882479"/>
          <a:ext cx="11248367" cy="2058583"/>
        </p:xfrm>
        <a:graphic>
          <a:graphicData uri="http://schemas.openxmlformats.org/drawingml/2006/table">
            <a:tbl>
              <a:tblPr firstRow="1" firstCol="1" bandRow="1"/>
              <a:tblGrid>
                <a:gridCol w="2139537">
                  <a:extLst>
                    <a:ext uri="{9D8B030D-6E8A-4147-A177-3AD203B41FA5}">
                      <a16:colId xmlns:a16="http://schemas.microsoft.com/office/drawing/2014/main" val="3301493072"/>
                    </a:ext>
                  </a:extLst>
                </a:gridCol>
                <a:gridCol w="1310260">
                  <a:extLst>
                    <a:ext uri="{9D8B030D-6E8A-4147-A177-3AD203B41FA5}">
                      <a16:colId xmlns:a16="http://schemas.microsoft.com/office/drawing/2014/main" val="4265331057"/>
                    </a:ext>
                  </a:extLst>
                </a:gridCol>
                <a:gridCol w="1504123">
                  <a:extLst>
                    <a:ext uri="{9D8B030D-6E8A-4147-A177-3AD203B41FA5}">
                      <a16:colId xmlns:a16="http://schemas.microsoft.com/office/drawing/2014/main" val="1088351466"/>
                    </a:ext>
                  </a:extLst>
                </a:gridCol>
                <a:gridCol w="1658189">
                  <a:extLst>
                    <a:ext uri="{9D8B030D-6E8A-4147-A177-3AD203B41FA5}">
                      <a16:colId xmlns:a16="http://schemas.microsoft.com/office/drawing/2014/main" val="4131803577"/>
                    </a:ext>
                  </a:extLst>
                </a:gridCol>
                <a:gridCol w="1628012">
                  <a:extLst>
                    <a:ext uri="{9D8B030D-6E8A-4147-A177-3AD203B41FA5}">
                      <a16:colId xmlns:a16="http://schemas.microsoft.com/office/drawing/2014/main" val="2808682792"/>
                    </a:ext>
                  </a:extLst>
                </a:gridCol>
                <a:gridCol w="1504123">
                  <a:extLst>
                    <a:ext uri="{9D8B030D-6E8A-4147-A177-3AD203B41FA5}">
                      <a16:colId xmlns:a16="http://schemas.microsoft.com/office/drawing/2014/main" val="2270827625"/>
                    </a:ext>
                  </a:extLst>
                </a:gridCol>
                <a:gridCol w="1504123">
                  <a:extLst>
                    <a:ext uri="{9D8B030D-6E8A-4147-A177-3AD203B41FA5}">
                      <a16:colId xmlns:a16="http://schemas.microsoft.com/office/drawing/2014/main" val="652480056"/>
                    </a:ext>
                  </a:extLst>
                </a:gridCol>
              </a:tblGrid>
              <a:tr h="7506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 err="1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intA</a:t>
                      </a: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l-GR" sz="2800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+ 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intB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l-GR" sz="2800" b="1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&gt;</a:t>
                      </a:r>
                      <a:r>
                        <a:rPr lang="en-US" sz="2800" b="1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=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 err="1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intC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AND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2800" dirty="0" err="1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blnA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OR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 err="1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blnB</a:t>
                      </a:r>
                      <a:r>
                        <a:rPr lang="en-US" sz="2800" dirty="0">
                          <a:solidFill>
                            <a:srgbClr val="000000"/>
                          </a:solidFill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504531"/>
                  </a:ext>
                </a:extLst>
              </a:tr>
              <a:tr h="47559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 + 20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852625"/>
                  </a:ext>
                </a:extLst>
              </a:tr>
              <a:tr h="32918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9672658"/>
                  </a:ext>
                </a:extLst>
              </a:tr>
              <a:tr h="38720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800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l-GR" sz="40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651196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4C2F30E-4819-4056-9E7C-68DE954AD463}"/>
              </a:ext>
            </a:extLst>
          </p:cNvPr>
          <p:cNvSpPr txBox="1"/>
          <p:nvPr/>
        </p:nvSpPr>
        <p:spPr>
          <a:xfrm>
            <a:off x="462986" y="1279005"/>
            <a:ext cx="114476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10, </a:t>
            </a:r>
            <a:r>
              <a:rPr lang="el-GR" sz="24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intB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20, = 30 </a:t>
            </a:r>
            <a:r>
              <a:rPr lang="el-GR" sz="2400" b="1" dirty="0" err="1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</a:t>
            </a:r>
            <a:endParaRPr lang="el-GR" sz="2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strName1 = “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George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”, strName2 = “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Georgia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”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String</a:t>
            </a:r>
            <a:endParaRPr lang="el-GR" sz="2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blnA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True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,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blnB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False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blnC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</a:t>
            </a:r>
            <a:r>
              <a:rPr lang="el-GR" sz="24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False</a:t>
            </a:r>
            <a:r>
              <a:rPr lang="el-GR" sz="24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4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400" b="1" dirty="0" err="1">
                <a:solidFill>
                  <a:srgbClr val="1F4E79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Boolean</a:t>
            </a:r>
            <a:endParaRPr lang="el-GR" sz="24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</p:txBody>
      </p:sp>
      <p:sp>
        <p:nvSpPr>
          <p:cNvPr id="5" name="Ορθογώνιο 4">
            <a:extLst>
              <a:ext uri="{FF2B5EF4-FFF2-40B4-BE49-F238E27FC236}">
                <a16:creationId xmlns:a16="http://schemas.microsoft.com/office/drawing/2014/main" id="{6BB95FE4-CE38-4701-B62E-5A767B33146C}"/>
              </a:ext>
            </a:extLst>
          </p:cNvPr>
          <p:cNvSpPr/>
          <p:nvPr/>
        </p:nvSpPr>
        <p:spPr>
          <a:xfrm>
            <a:off x="480647" y="3626341"/>
            <a:ext cx="11213045" cy="421403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7" name="Ορθογώνιο 6">
            <a:extLst>
              <a:ext uri="{FF2B5EF4-FFF2-40B4-BE49-F238E27FC236}">
                <a16:creationId xmlns:a16="http://schemas.microsoft.com/office/drawing/2014/main" id="{9C136B9F-510E-4391-BDF4-8E31C102296F}"/>
              </a:ext>
            </a:extLst>
          </p:cNvPr>
          <p:cNvSpPr/>
          <p:nvPr/>
        </p:nvSpPr>
        <p:spPr>
          <a:xfrm>
            <a:off x="484008" y="4044688"/>
            <a:ext cx="11209684" cy="427516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8" name="Ορθογώνιο 7">
            <a:extLst>
              <a:ext uri="{FF2B5EF4-FFF2-40B4-BE49-F238E27FC236}">
                <a16:creationId xmlns:a16="http://schemas.microsoft.com/office/drawing/2014/main" id="{272B864F-8D98-4863-AAE6-BA05CD40DB45}"/>
              </a:ext>
            </a:extLst>
          </p:cNvPr>
          <p:cNvSpPr/>
          <p:nvPr/>
        </p:nvSpPr>
        <p:spPr>
          <a:xfrm>
            <a:off x="481273" y="4469668"/>
            <a:ext cx="11209684" cy="507425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60576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9C8DFDE-F903-4A00-B6A0-97AAAA3F7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If command</a:t>
            </a:r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4E3E6E-9569-4381-82FB-11F1ADE7F16B}"/>
              </a:ext>
            </a:extLst>
          </p:cNvPr>
          <p:cNvSpPr txBox="1"/>
          <p:nvPr/>
        </p:nvSpPr>
        <p:spPr>
          <a:xfrm>
            <a:off x="1064870" y="2083294"/>
            <a:ext cx="685993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3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</a:t>
            </a:r>
            <a:r>
              <a:rPr lang="el-GR" sz="3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( </a:t>
            </a:r>
            <a:r>
              <a:rPr lang="el-GR" sz="3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condition</a:t>
            </a:r>
            <a:r>
              <a:rPr lang="el-GR" sz="3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)  </a:t>
            </a:r>
            <a:r>
              <a:rPr lang="el-GR" sz="3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n-US" sz="3600" b="1" dirty="0"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3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	</a:t>
            </a:r>
            <a:r>
              <a:rPr lang="el-GR" sz="3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Commands</a:t>
            </a:r>
            <a:endParaRPr lang="el-GR" sz="3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3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End</a:t>
            </a:r>
            <a:r>
              <a:rPr lang="el-GR" sz="3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3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</a:t>
            </a:r>
            <a:endParaRPr lang="el-GR" sz="3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5EFA40D7-48FE-4E58-BB0A-E12872222D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9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" contrast="2000"/>
                    </a14:imgEffect>
                  </a14:imgLayer>
                </a14:imgProps>
              </a:ext>
            </a:extLst>
          </a:blip>
          <a:srcRect r="57493"/>
          <a:stretch/>
        </p:blipFill>
        <p:spPr>
          <a:xfrm>
            <a:off x="7924800" y="0"/>
            <a:ext cx="4267200" cy="6868514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D8F2A7-9E58-477C-80DE-14B8562587B7}"/>
              </a:ext>
            </a:extLst>
          </p:cNvPr>
          <p:cNvSpPr txBox="1"/>
          <p:nvPr/>
        </p:nvSpPr>
        <p:spPr>
          <a:xfrm rot="20720767">
            <a:off x="1142847" y="4405438"/>
            <a:ext cx="6102096" cy="1434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condition is </a:t>
            </a:r>
            <a:r>
              <a:rPr lang="en-US" sz="2800" b="1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n-US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execute the commands between Then and End If</a:t>
            </a:r>
            <a:endParaRPr lang="el-GR" sz="2800" dirty="0">
              <a:effectLst/>
              <a:latin typeface="Verdana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7406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BE172B7-4A55-4EC7-B0D5-F1613E308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1B3016-FAF1-4B65-AD7D-6029009A50FE}"/>
              </a:ext>
            </a:extLst>
          </p:cNvPr>
          <p:cNvSpPr txBox="1"/>
          <p:nvPr/>
        </p:nvSpPr>
        <p:spPr>
          <a:xfrm>
            <a:off x="462987" y="910426"/>
            <a:ext cx="10536819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 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=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10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, 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intB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=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20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 </a:t>
            </a:r>
            <a:r>
              <a:rPr lang="en-US" sz="2800" b="1" dirty="0">
                <a:solidFill>
                  <a:srgbClr val="678CB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 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&gt;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0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Log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(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&amp; </a:t>
            </a:r>
            <a:r>
              <a:rPr lang="en-US" sz="28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" is </a:t>
            </a:r>
            <a:r>
              <a:rPr lang="en-US" sz="2800" dirty="0" err="1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possitive</a:t>
            </a:r>
            <a:r>
              <a:rPr lang="en-US" sz="28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Number"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)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End If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 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 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&gt;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10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Or 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intB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&gt;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10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Log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(</a:t>
            </a:r>
            <a:r>
              <a:rPr lang="en-US" sz="28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"One or both numbers are greater than 10"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)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End If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 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 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Mod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0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dirty="0">
                <a:solidFill>
                  <a:srgbClr val="93C76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Log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(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&amp; </a:t>
            </a:r>
            <a:r>
              <a:rPr lang="en-US" sz="28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" is Even number"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)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b="1" dirty="0" err="1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End</a:t>
            </a:r>
            <a:r>
              <a:rPr lang="el-GR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b="1" dirty="0" err="1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263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9C8DFDE-F903-4A00-B6A0-97AAAA3F7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– else command</a:t>
            </a:r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4E3E6E-9569-4381-82FB-11F1ADE7F16B}"/>
              </a:ext>
            </a:extLst>
          </p:cNvPr>
          <p:cNvSpPr txBox="1"/>
          <p:nvPr/>
        </p:nvSpPr>
        <p:spPr>
          <a:xfrm>
            <a:off x="447938" y="1129784"/>
            <a:ext cx="685993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3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</a:t>
            </a:r>
            <a:r>
              <a:rPr lang="el-GR" sz="3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( </a:t>
            </a:r>
            <a:r>
              <a:rPr lang="el-GR" sz="3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condition</a:t>
            </a:r>
            <a:r>
              <a:rPr lang="el-GR" sz="36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)  </a:t>
            </a:r>
            <a:r>
              <a:rPr lang="el-GR" sz="3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n-US" sz="3600" b="1" dirty="0"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3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	</a:t>
            </a:r>
            <a:r>
              <a:rPr lang="el-GR" sz="3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Commands</a:t>
            </a:r>
            <a:endParaRPr lang="en-US" sz="3600" dirty="0">
              <a:solidFill>
                <a:srgbClr val="000000"/>
              </a:solidFill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3600" b="1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Else</a:t>
            </a: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3600" b="1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n-US" sz="3600" dirty="0">
                <a:solidFill>
                  <a:srgbClr val="000000"/>
                </a:solidFill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 </a:t>
            </a:r>
            <a:r>
              <a:rPr lang="el-GR" sz="36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Commands</a:t>
            </a:r>
            <a:endParaRPr lang="el-GR" sz="3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3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End</a:t>
            </a:r>
            <a:r>
              <a:rPr lang="el-GR" sz="36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36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</a:t>
            </a:r>
            <a:endParaRPr lang="el-GR" sz="3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D8F2A7-9E58-477C-80DE-14B8562587B7}"/>
              </a:ext>
            </a:extLst>
          </p:cNvPr>
          <p:cNvSpPr txBox="1"/>
          <p:nvPr/>
        </p:nvSpPr>
        <p:spPr>
          <a:xfrm rot="20720767">
            <a:off x="619639" y="4267946"/>
            <a:ext cx="6876278" cy="1895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condition is </a:t>
            </a:r>
            <a:r>
              <a:rPr lang="en-US" sz="2800" b="1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n-US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execute the commands between Then and Else or Else execute the code between Else and End If</a:t>
            </a:r>
            <a:endParaRPr lang="el-GR" sz="2800" dirty="0">
              <a:effectLst/>
              <a:latin typeface="Verdana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Αντικείμενο 5">
            <a:extLst>
              <a:ext uri="{FF2B5EF4-FFF2-40B4-BE49-F238E27FC236}">
                <a16:creationId xmlns:a16="http://schemas.microsoft.com/office/drawing/2014/main" id="{C6495C9B-547E-41D5-A43F-E1DD7AD308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5410391"/>
              </p:ext>
            </p:extLst>
          </p:nvPr>
        </p:nvGraphicFramePr>
        <p:xfrm>
          <a:off x="7939852" y="0"/>
          <a:ext cx="4252148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5714280" imgH="9180720" progId="Photoshop.Image.11">
                  <p:embed/>
                </p:oleObj>
              </mc:Choice>
              <mc:Fallback>
                <p:oleObj name="Image" r:id="rId3" imgW="5714280" imgH="9180720" progId="Photoshop.Image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939852" y="0"/>
                        <a:ext cx="4252148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1977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1A92E89-7052-4693-89D0-0B963F52C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A5DB14-E99C-49BA-8CDD-B8800E321D51}"/>
              </a:ext>
            </a:extLst>
          </p:cNvPr>
          <p:cNvSpPr txBox="1"/>
          <p:nvPr/>
        </p:nvSpPr>
        <p:spPr>
          <a:xfrm>
            <a:off x="462987" y="884692"/>
            <a:ext cx="11426856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 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=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10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, 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intB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=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20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 </a:t>
            </a:r>
            <a:r>
              <a:rPr lang="en-US" sz="2800" b="1" dirty="0">
                <a:solidFill>
                  <a:srgbClr val="678CB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 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&gt;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0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  Log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(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&amp; </a:t>
            </a:r>
            <a:r>
              <a:rPr lang="en-US" sz="28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" is </a:t>
            </a:r>
            <a:r>
              <a:rPr lang="en-US" sz="2800" dirty="0" err="1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possitive</a:t>
            </a:r>
            <a:r>
              <a:rPr lang="en-US" sz="28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Number"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)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Else 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  Log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(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&amp; </a:t>
            </a:r>
            <a:r>
              <a:rPr lang="en-US" sz="28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" is not </a:t>
            </a:r>
            <a:r>
              <a:rPr lang="en-US" sz="2800" dirty="0" err="1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possitive</a:t>
            </a:r>
            <a:r>
              <a:rPr lang="en-US" sz="28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Number"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)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End If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 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 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&gt;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10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Or </a:t>
            </a:r>
            <a:r>
              <a:rPr lang="en-US" sz="28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intB</a:t>
            </a:r>
            <a:r>
              <a:rPr lang="en-US" sz="28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&gt; </a:t>
            </a:r>
            <a:r>
              <a:rPr lang="en-US" sz="28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10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 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Log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(</a:t>
            </a:r>
            <a:r>
              <a:rPr lang="en-US" sz="28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"One or both numbers are greater than 10"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)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Else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  </a:t>
            </a: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Log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(</a:t>
            </a:r>
            <a:r>
              <a:rPr lang="en-US" sz="28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"None of the two numbers are greater than 10"</a:t>
            </a:r>
            <a:r>
              <a:rPr lang="en-US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)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28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End If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700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0B51004-039A-4922-A46F-DCA033473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endParaRPr lang="el-G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4CF4A3-71A1-4D79-A62A-549049619690}"/>
              </a:ext>
            </a:extLst>
          </p:cNvPr>
          <p:cNvSpPr txBox="1"/>
          <p:nvPr/>
        </p:nvSpPr>
        <p:spPr>
          <a:xfrm>
            <a:off x="462987" y="1616212"/>
            <a:ext cx="10783728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32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 </a:t>
            </a:r>
            <a:r>
              <a:rPr lang="en-US" sz="32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32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= </a:t>
            </a:r>
            <a:r>
              <a:rPr lang="en-US" sz="32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10</a:t>
            </a: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, </a:t>
            </a:r>
            <a:r>
              <a:rPr lang="en-US" sz="32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intB</a:t>
            </a:r>
            <a:r>
              <a:rPr lang="en-US" sz="32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= </a:t>
            </a:r>
            <a:r>
              <a:rPr lang="en-US" sz="32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20 </a:t>
            </a:r>
            <a:r>
              <a:rPr lang="en-US" sz="32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 </a:t>
            </a:r>
            <a:r>
              <a:rPr lang="en-US" sz="3200" b="1" dirty="0">
                <a:solidFill>
                  <a:srgbClr val="678CB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</a:t>
            </a:r>
            <a:endParaRPr lang="el-GR" sz="3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n-US" sz="32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 </a:t>
            </a:r>
            <a:endParaRPr lang="el-GR" sz="3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32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 </a:t>
            </a:r>
            <a:r>
              <a:rPr lang="en-US" sz="32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32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32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Mod </a:t>
            </a:r>
            <a:r>
              <a:rPr lang="en-US" sz="32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2</a:t>
            </a: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</a:t>
            </a:r>
            <a:r>
              <a:rPr lang="en-US" sz="3200" dirty="0">
                <a:solidFill>
                  <a:srgbClr val="843C0C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0</a:t>
            </a: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 </a:t>
            </a:r>
            <a:r>
              <a:rPr lang="en-US" sz="32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l-GR" sz="3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3200" dirty="0">
                <a:solidFill>
                  <a:srgbClr val="93C76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  </a:t>
            </a:r>
            <a:r>
              <a:rPr lang="en-US" sz="32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Log</a:t>
            </a: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(</a:t>
            </a:r>
            <a:r>
              <a:rPr lang="en-US" sz="32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32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&amp; </a:t>
            </a:r>
            <a:r>
              <a:rPr lang="en-US" sz="32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" is Even number"</a:t>
            </a: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)</a:t>
            </a:r>
            <a:endParaRPr lang="el-GR" sz="3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32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Else</a:t>
            </a:r>
            <a:endParaRPr lang="el-GR" sz="3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  </a:t>
            </a:r>
            <a:r>
              <a:rPr lang="en-US" sz="32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Log</a:t>
            </a: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(</a:t>
            </a:r>
            <a:r>
              <a:rPr lang="en-US" sz="3200" dirty="0" err="1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intA</a:t>
            </a:r>
            <a:r>
              <a:rPr lang="en-US" sz="3200" dirty="0">
                <a:solidFill>
                  <a:srgbClr val="0D0D0D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&amp; </a:t>
            </a:r>
            <a:r>
              <a:rPr lang="en-US" sz="3200" dirty="0">
                <a:solidFill>
                  <a:srgbClr val="EC76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" is Odd number"</a:t>
            </a:r>
            <a:r>
              <a:rPr lang="en-US" sz="32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)</a:t>
            </a:r>
            <a:endParaRPr lang="el-GR" sz="3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n-US" sz="3200" b="1" dirty="0">
                <a:solidFill>
                  <a:srgbClr val="3857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End If</a:t>
            </a:r>
            <a:endParaRPr lang="el-GR" sz="32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191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2A2D4BA-9418-4D45-A381-63DC1FE4D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– else - else if</a:t>
            </a:r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D82C25-504C-41E0-9558-2896196749C1}"/>
              </a:ext>
            </a:extLst>
          </p:cNvPr>
          <p:cNvSpPr txBox="1"/>
          <p:nvPr/>
        </p:nvSpPr>
        <p:spPr>
          <a:xfrm>
            <a:off x="462986" y="1003178"/>
            <a:ext cx="9302805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( condition1 )  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Commands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Else</a:t>
            </a:r>
            <a:r>
              <a:rPr lang="el-GR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(condition2 ) </a:t>
            </a:r>
            <a:r>
              <a:rPr lang="el-GR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Commands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Else</a:t>
            </a:r>
            <a:r>
              <a:rPr lang="el-GR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</a:t>
            </a:r>
            <a:r>
              <a:rPr lang="el-GR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(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 condition3 )  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Commands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Else</a:t>
            </a:r>
            <a:r>
              <a:rPr lang="el-GR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</a:t>
            </a:r>
            <a:r>
              <a:rPr lang="el-GR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(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 condition4 )  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Then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Commands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...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Else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Commands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End</a:t>
            </a:r>
            <a:r>
              <a:rPr lang="el-GR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If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71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2E1251F-4EFC-4E79-AE1D-200A24780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Today you will learn</a:t>
            </a:r>
            <a:endParaRPr lang="el-GR" dirty="0"/>
          </a:p>
        </p:txBody>
      </p:sp>
      <p:graphicFrame>
        <p:nvGraphicFramePr>
          <p:cNvPr id="5" name="Θέση περιεχομένου 2">
            <a:extLst>
              <a:ext uri="{FF2B5EF4-FFF2-40B4-BE49-F238E27FC236}">
                <a16:creationId xmlns:a16="http://schemas.microsoft.com/office/drawing/2014/main" id="{5E07429F-E239-4F09-BF47-3305F51400EF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756497247"/>
              </p:ext>
            </p:extLst>
          </p:nvPr>
        </p:nvGraphicFramePr>
        <p:xfrm>
          <a:off x="1336920" y="1140527"/>
          <a:ext cx="9518159" cy="45769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2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30C25EE9-0169-475D-8607-F9CA34643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3</a:t>
            </a:r>
            <a:endParaRPr lang="el-G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CD8352-65AD-4732-9AA0-150D757D5A14}"/>
              </a:ext>
            </a:extLst>
          </p:cNvPr>
          <p:cNvSpPr txBox="1"/>
          <p:nvPr/>
        </p:nvSpPr>
        <p:spPr>
          <a:xfrm>
            <a:off x="462986" y="1450848"/>
            <a:ext cx="10890813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A fast-food chain has these meals:</a:t>
            </a:r>
          </a:p>
          <a:p>
            <a:r>
              <a:rPr lang="en-US" sz="2800" dirty="0"/>
              <a:t>Meal		Price</a:t>
            </a:r>
          </a:p>
          <a:p>
            <a:r>
              <a:rPr lang="en-US" sz="2800" dirty="0"/>
              <a:t>Burger	5$</a:t>
            </a:r>
          </a:p>
          <a:p>
            <a:r>
              <a:rPr lang="en-US" sz="2800" dirty="0"/>
              <a:t>Pizza		3$</a:t>
            </a:r>
          </a:p>
          <a:p>
            <a:r>
              <a:rPr lang="en-US" sz="2800" dirty="0"/>
              <a:t>Hot Dog	1,5$</a:t>
            </a:r>
          </a:p>
          <a:p>
            <a:endParaRPr lang="en-US" sz="2800" dirty="0"/>
          </a:p>
          <a:p>
            <a:r>
              <a:rPr lang="en-US" sz="2800" dirty="0"/>
              <a:t>Create a program that:</a:t>
            </a:r>
          </a:p>
          <a:p>
            <a:r>
              <a:rPr lang="en-US" sz="2800" dirty="0"/>
              <a:t>Reads the meal the customer wants. Prints the cost of the meal.  Input example: "Hot Dog", Output: "Hot Dog 1,50$"</a:t>
            </a:r>
          </a:p>
        </p:txBody>
      </p:sp>
    </p:spTree>
    <p:extLst>
      <p:ext uri="{BB962C8B-B14F-4D97-AF65-F5344CB8AC3E}">
        <p14:creationId xmlns:p14="http://schemas.microsoft.com/office/powerpoint/2010/main" val="2273423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1EA1033-05D0-4BD8-9860-FEDEDFED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32D9DE-1A8B-4004-B27A-CF6CDBE53266}"/>
              </a:ext>
            </a:extLst>
          </p:cNvPr>
          <p:cNvSpPr txBox="1"/>
          <p:nvPr/>
        </p:nvSpPr>
        <p:spPr>
          <a:xfrm>
            <a:off x="462986" y="1304073"/>
            <a:ext cx="356262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Step 1</a:t>
            </a:r>
          </a:p>
          <a:p>
            <a:r>
              <a:rPr lang="en-US" sz="2800" dirty="0"/>
              <a:t>Start a new project and give dimensions 300 x 300.</a:t>
            </a:r>
          </a:p>
          <a:p>
            <a:endParaRPr lang="en-US" sz="2800" dirty="0"/>
          </a:p>
          <a:p>
            <a:r>
              <a:rPr lang="en-US" sz="2800" b="1" dirty="0"/>
              <a:t>Step	2</a:t>
            </a:r>
          </a:p>
          <a:p>
            <a:r>
              <a:rPr lang="en-US" sz="2800" dirty="0"/>
              <a:t>In the designer design the app screen</a:t>
            </a:r>
          </a:p>
        </p:txBody>
      </p:sp>
      <p:grpSp>
        <p:nvGrpSpPr>
          <p:cNvPr id="5" name="Ομάδα 4">
            <a:extLst>
              <a:ext uri="{FF2B5EF4-FFF2-40B4-BE49-F238E27FC236}">
                <a16:creationId xmlns:a16="http://schemas.microsoft.com/office/drawing/2014/main" id="{44552576-FC83-49C9-9CE8-7A7B4DB88797}"/>
              </a:ext>
            </a:extLst>
          </p:cNvPr>
          <p:cNvGrpSpPr/>
          <p:nvPr/>
        </p:nvGrpSpPr>
        <p:grpSpPr>
          <a:xfrm>
            <a:off x="4123921" y="1307975"/>
            <a:ext cx="7229879" cy="3625271"/>
            <a:chOff x="0" y="0"/>
            <a:chExt cx="3441887" cy="1694217"/>
          </a:xfrm>
        </p:grpSpPr>
        <p:pic>
          <p:nvPicPr>
            <p:cNvPr id="6" name="Εικόνα 5">
              <a:extLst>
                <a:ext uri="{FF2B5EF4-FFF2-40B4-BE49-F238E27FC236}">
                  <a16:creationId xmlns:a16="http://schemas.microsoft.com/office/drawing/2014/main" id="{5A9AA67A-E752-4766-812B-BB39FE19D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3612" y="4482"/>
              <a:ext cx="1438275" cy="1689735"/>
            </a:xfrm>
            <a:prstGeom prst="rect">
              <a:avLst/>
            </a:prstGeom>
          </p:spPr>
        </p:pic>
        <p:pic>
          <p:nvPicPr>
            <p:cNvPr id="7" name="Εικόνα 6">
              <a:extLst>
                <a:ext uri="{FF2B5EF4-FFF2-40B4-BE49-F238E27FC236}">
                  <a16:creationId xmlns:a16="http://schemas.microsoft.com/office/drawing/2014/main" id="{E351848F-1A3A-4B6C-85CE-52DACBC61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671320" cy="16941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8690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237FA80-EE09-4D5E-826E-9489F1316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DC14DE-9FC1-418C-8308-202C985220AC}"/>
              </a:ext>
            </a:extLst>
          </p:cNvPr>
          <p:cNvSpPr txBox="1"/>
          <p:nvPr/>
        </p:nvSpPr>
        <p:spPr>
          <a:xfrm>
            <a:off x="462987" y="1458574"/>
            <a:ext cx="515752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Step 3</a:t>
            </a:r>
          </a:p>
          <a:p>
            <a:r>
              <a:rPr lang="en-US" sz="2800" dirty="0"/>
              <a:t>Enter </a:t>
            </a:r>
            <a:r>
              <a:rPr lang="en-US" sz="2800" dirty="0" err="1"/>
              <a:t>txtMetal</a:t>
            </a:r>
            <a:r>
              <a:rPr lang="en-US" sz="2800" dirty="0"/>
              <a:t> ,   </a:t>
            </a:r>
            <a:r>
              <a:rPr lang="en-US" sz="2800" dirty="0" err="1"/>
              <a:t>btnCalculate</a:t>
            </a:r>
            <a:r>
              <a:rPr lang="en-US" sz="2800" dirty="0"/>
              <a:t>,  </a:t>
            </a:r>
            <a:r>
              <a:rPr lang="en-US" sz="2800" dirty="0" err="1"/>
              <a:t>lblShow</a:t>
            </a:r>
            <a:r>
              <a:rPr lang="en-US" sz="2800" dirty="0"/>
              <a:t> , and </a:t>
            </a:r>
            <a:r>
              <a:rPr lang="en-US" sz="2800" dirty="0" err="1"/>
              <a:t>btnCalculate_Click</a:t>
            </a:r>
            <a:r>
              <a:rPr lang="en-US" sz="2800" dirty="0"/>
              <a:t>. </a:t>
            </a:r>
          </a:p>
        </p:txBody>
      </p:sp>
      <p:pic>
        <p:nvPicPr>
          <p:cNvPr id="8" name="Εικόνα 7">
            <a:extLst>
              <a:ext uri="{FF2B5EF4-FFF2-40B4-BE49-F238E27FC236}">
                <a16:creationId xmlns:a16="http://schemas.microsoft.com/office/drawing/2014/main" id="{A23BD6B5-BBD5-4EE1-A892-835285DDD66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6276" y="1751182"/>
            <a:ext cx="5157524" cy="406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080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1E53522E-07EC-44D0-BA1E-191916F19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l-GR"/>
          </a:p>
        </p:txBody>
      </p: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26D69F7E-DCA0-4077-921C-201AEAD38D0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6250" y="1406415"/>
            <a:ext cx="2979928" cy="2542032"/>
          </a:xfrm>
          <a:prstGeom prst="rect">
            <a:avLst/>
          </a:prstGeom>
        </p:spPr>
      </p:pic>
      <p:pic>
        <p:nvPicPr>
          <p:cNvPr id="6" name="Εικόνα 5">
            <a:extLst>
              <a:ext uri="{FF2B5EF4-FFF2-40B4-BE49-F238E27FC236}">
                <a16:creationId xmlns:a16="http://schemas.microsoft.com/office/drawing/2014/main" id="{AAC8F687-BF2A-4197-B14F-7AE8D3C44BF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87" y="2048020"/>
            <a:ext cx="4613031" cy="4104879"/>
          </a:xfrm>
          <a:prstGeom prst="rect">
            <a:avLst/>
          </a:prstGeom>
        </p:spPr>
      </p:pic>
      <p:pic>
        <p:nvPicPr>
          <p:cNvPr id="7" name="Εικόνα 6">
            <a:extLst>
              <a:ext uri="{FF2B5EF4-FFF2-40B4-BE49-F238E27FC236}">
                <a16:creationId xmlns:a16="http://schemas.microsoft.com/office/drawing/2014/main" id="{78AEF768-7D2A-4E0F-97DD-AD1C7B3347A5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7175" y="3198991"/>
            <a:ext cx="3191838" cy="29539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79C323-BF16-483D-AEEA-60354B662995}"/>
              </a:ext>
            </a:extLst>
          </p:cNvPr>
          <p:cNvSpPr txBox="1"/>
          <p:nvPr/>
        </p:nvSpPr>
        <p:spPr>
          <a:xfrm>
            <a:off x="389791" y="1406415"/>
            <a:ext cx="468622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Code for </a:t>
            </a:r>
            <a:r>
              <a:rPr lang="en-US" sz="2800" dirty="0" err="1"/>
              <a:t>btnCalculate_Click</a:t>
            </a:r>
            <a:endParaRPr lang="el-GR" sz="2800" dirty="0"/>
          </a:p>
        </p:txBody>
      </p:sp>
    </p:spTree>
    <p:extLst>
      <p:ext uri="{BB962C8B-B14F-4D97-AF65-F5344CB8AC3E}">
        <p14:creationId xmlns:p14="http://schemas.microsoft.com/office/powerpoint/2010/main" val="722868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2DD9050-4E49-4C95-A4E2-00548ECD1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030" y="136526"/>
            <a:ext cx="11509825" cy="866652"/>
          </a:xfrm>
        </p:spPr>
        <p:txBody>
          <a:bodyPr>
            <a:normAutofit fontScale="90000"/>
          </a:bodyPr>
          <a:lstStyle/>
          <a:p>
            <a:r>
              <a:rPr lang="en-US" dirty="0"/>
              <a:t>Maximum Algorithms, </a:t>
            </a:r>
            <a:r>
              <a:rPr kumimoji="0" lang="el-GR" altLang="el-GR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</a:t>
            </a:r>
            <a:r>
              <a:rPr kumimoji="0" lang="el-GR" altLang="el-GR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1  – </a:t>
            </a:r>
            <a:r>
              <a:rPr kumimoji="0" lang="en-US" altLang="el-GR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Simple</a:t>
            </a:r>
            <a:r>
              <a:rPr kumimoji="0" lang="el-GR" altLang="el-GR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l-GR" altLang="el-GR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</a:t>
            </a:r>
            <a:r>
              <a:rPr kumimoji="0" lang="en-US" altLang="el-GR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Statement</a:t>
            </a:r>
            <a:endParaRPr lang="el-GR" dirty="0"/>
          </a:p>
        </p:txBody>
      </p:sp>
      <p:sp>
        <p:nvSpPr>
          <p:cNvPr id="4" name="Text Box 1">
            <a:extLst>
              <a:ext uri="{FF2B5EF4-FFF2-40B4-BE49-F238E27FC236}">
                <a16:creationId xmlns:a16="http://schemas.microsoft.com/office/drawing/2014/main" id="{DE98643E-7FF2-4EA2-8F92-9122C9DBF3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743" y="1192145"/>
            <a:ext cx="9890761" cy="5019670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dist="38100" dir="2700000" algn="tl" rotWithShape="0">
              <a:srgbClr val="000000">
                <a:alpha val="39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Inta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intB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AND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Inta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then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	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Log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Inta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End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endParaRPr kumimoji="0" lang="en-US" altLang="el-GR" sz="28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intB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Inta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AND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intB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then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	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Log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intB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End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endParaRPr kumimoji="0" lang="en-US" altLang="el-GR" sz="28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Inta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AND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intB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then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	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Log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End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8CCA9BDD-5A1A-4B9F-B0A5-AFD8BF7F9E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8384" y="484259"/>
            <a:ext cx="184731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l-GR" sz="4000"/>
          </a:p>
        </p:txBody>
      </p:sp>
    </p:spTree>
    <p:extLst>
      <p:ext uri="{BB962C8B-B14F-4D97-AF65-F5344CB8AC3E}">
        <p14:creationId xmlns:p14="http://schemas.microsoft.com/office/powerpoint/2010/main" val="38099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8602968-23ED-4DD6-8288-6E7F0115B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Maximum Algorithms, Method 2  – Nested If Statements</a:t>
            </a:r>
            <a:endParaRPr lang="el-GR" dirty="0"/>
          </a:p>
        </p:txBody>
      </p:sp>
      <p:sp>
        <p:nvSpPr>
          <p:cNvPr id="3" name="Πλαίσιο κειμένου 2">
            <a:extLst>
              <a:ext uri="{FF2B5EF4-FFF2-40B4-BE49-F238E27FC236}">
                <a16:creationId xmlns:a16="http://schemas.microsoft.com/office/drawing/2014/main" id="{52D1A267-25A0-47A9-A24E-D376C14A12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2987" y="877824"/>
            <a:ext cx="9939528" cy="5474207"/>
          </a:xfrm>
          <a:prstGeom prst="rect">
            <a:avLst/>
          </a:prstGeom>
          <a:solidFill>
            <a:srgbClr val="D8D8D8"/>
          </a:solidFill>
          <a:ln>
            <a:noFill/>
          </a:ln>
          <a:effectLst>
            <a:outerShdw dist="38100" dir="2700000" algn="tl" rotWithShape="0">
              <a:srgbClr val="000000">
                <a:alpha val="39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n-US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nt</a:t>
            </a:r>
            <a:r>
              <a:rPr kumimoji="0" lang="en-US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 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intB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then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n-US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nt</a:t>
            </a:r>
            <a:r>
              <a:rPr kumimoji="0" lang="en-US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 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then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	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Log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</a:t>
            </a:r>
            <a:r>
              <a:rPr kumimoji="0" lang="en-US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nt</a:t>
            </a:r>
            <a:r>
              <a:rPr kumimoji="0" lang="en-US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End</a:t>
            </a:r>
            <a:r>
              <a:rPr kumimoji="0" lang="el-GR" altLang="el-G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End</a:t>
            </a:r>
            <a:r>
              <a:rPr kumimoji="0" lang="el-GR" altLang="el-G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intB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</a:t>
            </a:r>
            <a:r>
              <a:rPr kumimoji="0" lang="en-US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nt</a:t>
            </a:r>
            <a:r>
              <a:rPr kumimoji="0" lang="en-US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then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intB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 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then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	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Log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intB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End</a:t>
            </a:r>
            <a:r>
              <a:rPr kumimoji="0" lang="el-GR" altLang="el-G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End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</a:t>
            </a:r>
            <a:r>
              <a:rPr kumimoji="0" lang="en-US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nt</a:t>
            </a:r>
            <a:r>
              <a:rPr kumimoji="0" lang="en-US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then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</a:t>
            </a:r>
            <a:r>
              <a:rPr kumimoji="0" lang="en-US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nt</a:t>
            </a:r>
            <a:r>
              <a:rPr kumimoji="0" lang="en-US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B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then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	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Log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</a:t>
            </a:r>
            <a:r>
              <a:rPr kumimoji="0" lang="el-GR" altLang="el-GR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End</a:t>
            </a:r>
            <a:r>
              <a:rPr kumimoji="0" lang="el-GR" altLang="el-G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End</a:t>
            </a:r>
            <a:r>
              <a:rPr kumimoji="0" lang="el-GR" altLang="el-GR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4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endParaRPr kumimoji="0" lang="el-GR" altLang="el-G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34517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635FF1B-1357-4740-8897-A5B567E22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Maximum Algorithms, Method 3  – Max</a:t>
            </a:r>
            <a:endParaRPr lang="el-GR" dirty="0"/>
          </a:p>
        </p:txBody>
      </p:sp>
      <p:sp>
        <p:nvSpPr>
          <p:cNvPr id="3" name="Text Box 3">
            <a:extLst>
              <a:ext uri="{FF2B5EF4-FFF2-40B4-BE49-F238E27FC236}">
                <a16:creationId xmlns:a16="http://schemas.microsoft.com/office/drawing/2014/main" id="{81D7F7E3-F8F4-4AD1-B1D4-8515D4F04F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2928" y="1462849"/>
            <a:ext cx="6959536" cy="3761614"/>
          </a:xfrm>
          <a:prstGeom prst="rect">
            <a:avLst/>
          </a:prstGeom>
          <a:solidFill>
            <a:srgbClr val="D9D9D9"/>
          </a:solidFill>
          <a:ln>
            <a:noFill/>
          </a:ln>
          <a:effectLst>
            <a:outerShdw dist="38100" dir="2700000" algn="tl" rotWithShape="0">
              <a:srgbClr val="000000">
                <a:alpha val="39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180975" algn="l"/>
                <a:tab pos="539750" algn="l"/>
                <a:tab pos="900113" algn="l"/>
                <a:tab pos="12604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222A35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Max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222A35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= 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222A35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</a:t>
            </a:r>
            <a:r>
              <a:rPr kumimoji="0" lang="en-US" altLang="el-GR" sz="2800" b="1" i="0" u="none" strike="noStrike" cap="none" normalizeH="0" baseline="0" dirty="0">
                <a:ln>
                  <a:noFill/>
                </a:ln>
                <a:solidFill>
                  <a:srgbClr val="222A35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A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intB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Max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then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	MAX =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intB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End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&gt; 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Max</a:t>
            </a: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then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	MAX = 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intC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End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If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r>
              <a:rPr kumimoji="0" lang="el-GR" altLang="el-GR" sz="28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Log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(</a:t>
            </a:r>
            <a:r>
              <a:rPr kumimoji="0" lang="el-GR" altLang="el-GR" sz="2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Max</a:t>
            </a:r>
            <a:r>
              <a:rPr kumimoji="0" lang="el-GR" altLang="el-GR" sz="2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)</a:t>
            </a: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180975" algn="l"/>
                <a:tab pos="539750" algn="l"/>
                <a:tab pos="900113" algn="l"/>
                <a:tab pos="1260475" algn="l"/>
              </a:tabLst>
            </a:pPr>
            <a:endParaRPr kumimoji="0" lang="el-GR" altLang="el-G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0820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AD7FBC3-4166-4DEC-BF7C-E8AA3314345D}"/>
              </a:ext>
            </a:extLst>
          </p:cNvPr>
          <p:cNvSpPr txBox="1"/>
          <p:nvPr/>
        </p:nvSpPr>
        <p:spPr>
          <a:xfrm>
            <a:off x="3252716" y="202564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latin typeface="Verdana" panose="020B0604030504040204" pitchFamily="34" charset="0"/>
                <a:ea typeface="Verdana" panose="020B0604030504040204" pitchFamily="34" charset="0"/>
              </a:rPr>
              <a:t>Thank you!!!</a:t>
            </a:r>
            <a:endParaRPr lang="el-GR" sz="5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72A60-BECA-41D7-B629-04DB25205106}"/>
              </a:ext>
            </a:extLst>
          </p:cNvPr>
          <p:cNvSpPr txBox="1"/>
          <p:nvPr/>
        </p:nvSpPr>
        <p:spPr>
          <a:xfrm>
            <a:off x="260445" y="5066998"/>
            <a:ext cx="108897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Photos taken From:</a:t>
            </a:r>
          </a:p>
          <a:p>
            <a:r>
              <a:rPr lang="en-US" sz="1600" dirty="0">
                <a:hlinkClick r:id="rId3"/>
              </a:rPr>
              <a:t>https://en.wikipedia.org/wiki/George_Boole</a:t>
            </a:r>
            <a:endParaRPr lang="en-US" sz="1600" dirty="0"/>
          </a:p>
          <a:p>
            <a:r>
              <a:rPr lang="en-US" sz="1600" dirty="0">
                <a:hlinkClick r:id="rId4"/>
              </a:rPr>
              <a:t>https://en.wikipedia.org/wiki/If%E2%80%94</a:t>
            </a:r>
            <a:r>
              <a:rPr lang="en-US" sz="1600" dirty="0"/>
              <a:t>  </a:t>
            </a:r>
            <a:endParaRPr lang="el-GR" sz="1600" dirty="0"/>
          </a:p>
        </p:txBody>
      </p:sp>
    </p:spTree>
    <p:extLst>
      <p:ext uri="{BB962C8B-B14F-4D97-AF65-F5344CB8AC3E}">
        <p14:creationId xmlns:p14="http://schemas.microsoft.com/office/powerpoint/2010/main" val="351022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B086F16-B654-44B5-AAA3-9D643F392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048" y="136526"/>
            <a:ext cx="10969752" cy="866652"/>
          </a:xfrm>
        </p:spPr>
        <p:txBody>
          <a:bodyPr/>
          <a:lstStyle/>
          <a:p>
            <a:r>
              <a:rPr lang="en-US" dirty="0"/>
              <a:t>Logical Variables</a:t>
            </a:r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351EA5-29E4-4D54-8D59-8F1553454EA7}"/>
              </a:ext>
            </a:extLst>
          </p:cNvPr>
          <p:cNvSpPr txBox="1"/>
          <p:nvPr/>
        </p:nvSpPr>
        <p:spPr>
          <a:xfrm>
            <a:off x="182880" y="2044005"/>
            <a:ext cx="1182624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intDistance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100, 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intTotalTravel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= 0 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 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Int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blnFlag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b="1" dirty="0">
                <a:solidFill>
                  <a:srgbClr val="385623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Boolean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 = 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False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  <a:p>
            <a:pPr>
              <a:tabLst>
                <a:tab pos="180340" algn="l"/>
                <a:tab pos="540385" algn="l"/>
                <a:tab pos="900430" algn="l"/>
                <a:tab pos="1260475" algn="l"/>
              </a:tabLst>
            </a:pP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	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Private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blnDone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 </a:t>
            </a:r>
            <a:r>
              <a:rPr lang="el-GR" sz="28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As</a:t>
            </a:r>
            <a:r>
              <a:rPr lang="el-GR" sz="28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  </a:t>
            </a:r>
            <a:r>
              <a:rPr lang="el-GR" sz="2800" b="1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Liberation Serif" panose="02020603050405020304" pitchFamily="18" charset="0"/>
              </a:rPr>
              <a:t>Boolean</a:t>
            </a:r>
            <a:endParaRPr lang="el-GR" sz="28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Liberation Serif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F44BBB-0F91-4375-9C9E-5417A940B36E}"/>
              </a:ext>
            </a:extLst>
          </p:cNvPr>
          <p:cNvSpPr txBox="1"/>
          <p:nvPr/>
        </p:nvSpPr>
        <p:spPr>
          <a:xfrm>
            <a:off x="1951453" y="3902607"/>
            <a:ext cx="155374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Boolean Variables stores two different values: </a:t>
            </a:r>
            <a:r>
              <a:rPr lang="en-US" sz="2400" b="1" dirty="0"/>
              <a:t>True False</a:t>
            </a:r>
            <a:endParaRPr lang="el-GR" sz="2400" b="1" dirty="0"/>
          </a:p>
        </p:txBody>
      </p:sp>
      <p:sp>
        <p:nvSpPr>
          <p:cNvPr id="7" name="Οβάλ 6">
            <a:extLst>
              <a:ext uri="{FF2B5EF4-FFF2-40B4-BE49-F238E27FC236}">
                <a16:creationId xmlns:a16="http://schemas.microsoft.com/office/drawing/2014/main" id="{63223848-7361-44F5-B24B-CC862AD99169}"/>
              </a:ext>
            </a:extLst>
          </p:cNvPr>
          <p:cNvSpPr/>
          <p:nvPr/>
        </p:nvSpPr>
        <p:spPr>
          <a:xfrm>
            <a:off x="4607168" y="2203939"/>
            <a:ext cx="2145323" cy="1542216"/>
          </a:xfrm>
          <a:custGeom>
            <a:avLst/>
            <a:gdLst>
              <a:gd name="connsiteX0" fmla="*/ 0 w 2145323"/>
              <a:gd name="connsiteY0" fmla="*/ 771108 h 1542216"/>
              <a:gd name="connsiteX1" fmla="*/ 1072662 w 2145323"/>
              <a:gd name="connsiteY1" fmla="*/ 0 h 1542216"/>
              <a:gd name="connsiteX2" fmla="*/ 2145324 w 2145323"/>
              <a:gd name="connsiteY2" fmla="*/ 771108 h 1542216"/>
              <a:gd name="connsiteX3" fmla="*/ 1072662 w 2145323"/>
              <a:gd name="connsiteY3" fmla="*/ 1542216 h 1542216"/>
              <a:gd name="connsiteX4" fmla="*/ 0 w 2145323"/>
              <a:gd name="connsiteY4" fmla="*/ 771108 h 1542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45323" h="1542216" extrusionOk="0">
                <a:moveTo>
                  <a:pt x="0" y="771108"/>
                </a:moveTo>
                <a:cubicBezTo>
                  <a:pt x="-29883" y="286289"/>
                  <a:pt x="493117" y="32853"/>
                  <a:pt x="1072662" y="0"/>
                </a:cubicBezTo>
                <a:cubicBezTo>
                  <a:pt x="1638229" y="-103547"/>
                  <a:pt x="2045841" y="291812"/>
                  <a:pt x="2145324" y="771108"/>
                </a:cubicBezTo>
                <a:cubicBezTo>
                  <a:pt x="2166667" y="1163064"/>
                  <a:pt x="1657332" y="1457198"/>
                  <a:pt x="1072662" y="1542216"/>
                </a:cubicBezTo>
                <a:cubicBezTo>
                  <a:pt x="463772" y="1525019"/>
                  <a:pt x="86311" y="1104851"/>
                  <a:pt x="0" y="771108"/>
                </a:cubicBezTo>
                <a:close/>
              </a:path>
            </a:pathLst>
          </a:custGeom>
          <a:noFill/>
          <a:ln w="38100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849061371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9" name="Εικόνα 8" descr="Κοτόπουλο δεν έχει εντυπωσιαστεί">
            <a:extLst>
              <a:ext uri="{FF2B5EF4-FFF2-40B4-BE49-F238E27FC236}">
                <a16:creationId xmlns:a16="http://schemas.microsoft.com/office/drawing/2014/main" id="{92DD3448-2874-443B-BFA0-B18D7E77BA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608871" y="3422507"/>
            <a:ext cx="2819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302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79B8E89-9CF3-4F92-A165-BC9716119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Comparative Operators</a:t>
            </a:r>
          </a:p>
        </p:txBody>
      </p:sp>
      <p:graphicFrame>
        <p:nvGraphicFramePr>
          <p:cNvPr id="5" name="Πίνακας 4">
            <a:extLst>
              <a:ext uri="{FF2B5EF4-FFF2-40B4-BE49-F238E27FC236}">
                <a16:creationId xmlns:a16="http://schemas.microsoft.com/office/drawing/2014/main" id="{ABEB9906-3D73-4845-BB06-B61176F1AD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793224"/>
              </p:ext>
            </p:extLst>
          </p:nvPr>
        </p:nvGraphicFramePr>
        <p:xfrm>
          <a:off x="1317290" y="1617617"/>
          <a:ext cx="9557419" cy="4440752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2766622">
                  <a:extLst>
                    <a:ext uri="{9D8B030D-6E8A-4147-A177-3AD203B41FA5}">
                      <a16:colId xmlns:a16="http://schemas.microsoft.com/office/drawing/2014/main" val="2938253982"/>
                    </a:ext>
                  </a:extLst>
                </a:gridCol>
                <a:gridCol w="2962665">
                  <a:extLst>
                    <a:ext uri="{9D8B030D-6E8A-4147-A177-3AD203B41FA5}">
                      <a16:colId xmlns:a16="http://schemas.microsoft.com/office/drawing/2014/main" val="3950300339"/>
                    </a:ext>
                  </a:extLst>
                </a:gridCol>
                <a:gridCol w="3828132">
                  <a:extLst>
                    <a:ext uri="{9D8B030D-6E8A-4147-A177-3AD203B41FA5}">
                      <a16:colId xmlns:a16="http://schemas.microsoft.com/office/drawing/2014/main" val="921474091"/>
                    </a:ext>
                  </a:extLst>
                </a:gridCol>
              </a:tblGrid>
              <a:tr h="105539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000" dirty="0">
                          <a:effectLst/>
                        </a:rPr>
                        <a:t>Symbol</a:t>
                      </a:r>
                      <a:endParaRPr lang="el-GR" sz="33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000" dirty="0">
                          <a:effectLst/>
                        </a:rPr>
                        <a:t>B4X</a:t>
                      </a:r>
                      <a:endParaRPr lang="el-GR" sz="33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000" dirty="0">
                          <a:effectLst/>
                        </a:rPr>
                        <a:t>Meaning</a:t>
                      </a:r>
                      <a:endParaRPr lang="el-GR" sz="33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extLst>
                  <a:ext uri="{0D108BD9-81ED-4DB2-BD59-A6C34878D82A}">
                    <a16:rowId xmlns:a16="http://schemas.microsoft.com/office/drawing/2014/main" val="719225313"/>
                  </a:ext>
                </a:extLst>
              </a:tr>
              <a:tr h="5642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>
                          <a:effectLst/>
                        </a:rPr>
                        <a:t>=</a:t>
                      </a:r>
                      <a:endParaRPr lang="el-GR" sz="33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>
                          <a:effectLst/>
                        </a:rPr>
                        <a:t>=</a:t>
                      </a:r>
                      <a:endParaRPr lang="el-GR" sz="33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000" dirty="0">
                          <a:effectLst/>
                        </a:rPr>
                        <a:t>Equality</a:t>
                      </a:r>
                      <a:endParaRPr lang="el-GR" sz="33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extLst>
                  <a:ext uri="{0D108BD9-81ED-4DB2-BD59-A6C34878D82A}">
                    <a16:rowId xmlns:a16="http://schemas.microsoft.com/office/drawing/2014/main" val="1188694735"/>
                  </a:ext>
                </a:extLst>
              </a:tr>
              <a:tr h="5642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 dirty="0">
                          <a:effectLst/>
                        </a:rPr>
                        <a:t>≤</a:t>
                      </a:r>
                      <a:endParaRPr lang="el-GR" sz="33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>
                          <a:effectLst/>
                        </a:rPr>
                        <a:t>&lt;=</a:t>
                      </a:r>
                      <a:endParaRPr lang="el-GR" sz="33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000" dirty="0">
                          <a:effectLst/>
                        </a:rPr>
                        <a:t>Smaller or Equal</a:t>
                      </a:r>
                      <a:endParaRPr lang="el-GR" sz="33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extLst>
                  <a:ext uri="{0D108BD9-81ED-4DB2-BD59-A6C34878D82A}">
                    <a16:rowId xmlns:a16="http://schemas.microsoft.com/office/drawing/2014/main" val="2936480238"/>
                  </a:ext>
                </a:extLst>
              </a:tr>
              <a:tr h="5642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>
                          <a:effectLst/>
                        </a:rPr>
                        <a:t>≥</a:t>
                      </a:r>
                      <a:endParaRPr lang="el-GR" sz="33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>
                          <a:effectLst/>
                        </a:rPr>
                        <a:t>&gt;=</a:t>
                      </a:r>
                      <a:endParaRPr lang="el-GR" sz="33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000" dirty="0">
                          <a:effectLst/>
                        </a:rPr>
                        <a:t>Greater or Equal</a:t>
                      </a:r>
                      <a:endParaRPr lang="el-GR" sz="33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extLst>
                  <a:ext uri="{0D108BD9-81ED-4DB2-BD59-A6C34878D82A}">
                    <a16:rowId xmlns:a16="http://schemas.microsoft.com/office/drawing/2014/main" val="485716337"/>
                  </a:ext>
                </a:extLst>
              </a:tr>
              <a:tr h="5642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>
                          <a:effectLst/>
                        </a:rPr>
                        <a:t>≠</a:t>
                      </a:r>
                      <a:endParaRPr lang="el-GR" sz="33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>
                          <a:effectLst/>
                        </a:rPr>
                        <a:t>&lt;&gt; </a:t>
                      </a:r>
                      <a:endParaRPr lang="el-GR" sz="33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000" dirty="0">
                          <a:effectLst/>
                        </a:rPr>
                        <a:t>Different</a:t>
                      </a:r>
                      <a:endParaRPr lang="el-GR" sz="33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extLst>
                  <a:ext uri="{0D108BD9-81ED-4DB2-BD59-A6C34878D82A}">
                    <a16:rowId xmlns:a16="http://schemas.microsoft.com/office/drawing/2014/main" val="2196344509"/>
                  </a:ext>
                </a:extLst>
              </a:tr>
              <a:tr h="5642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>
                          <a:effectLst/>
                        </a:rPr>
                        <a:t>&lt; </a:t>
                      </a:r>
                      <a:endParaRPr lang="el-GR" sz="33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>
                          <a:effectLst/>
                        </a:rPr>
                        <a:t>&lt; </a:t>
                      </a:r>
                      <a:endParaRPr lang="el-GR" sz="33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000" dirty="0">
                          <a:effectLst/>
                        </a:rPr>
                        <a:t>Smaller</a:t>
                      </a:r>
                      <a:endParaRPr lang="el-GR" sz="33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extLst>
                  <a:ext uri="{0D108BD9-81ED-4DB2-BD59-A6C34878D82A}">
                    <a16:rowId xmlns:a16="http://schemas.microsoft.com/office/drawing/2014/main" val="1300191198"/>
                  </a:ext>
                </a:extLst>
              </a:tr>
              <a:tr h="5642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>
                          <a:effectLst/>
                        </a:rPr>
                        <a:t>&gt; </a:t>
                      </a:r>
                      <a:endParaRPr lang="el-GR" sz="33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3000">
                          <a:effectLst/>
                        </a:rPr>
                        <a:t>&gt; </a:t>
                      </a:r>
                      <a:endParaRPr lang="el-GR" sz="33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3000" dirty="0">
                          <a:effectLst/>
                        </a:rPr>
                        <a:t>Larger</a:t>
                      </a:r>
                      <a:endParaRPr lang="el-GR" sz="33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06564" marR="206564" marT="0" marB="0" anchor="ctr"/>
                </a:tc>
                <a:extLst>
                  <a:ext uri="{0D108BD9-81ED-4DB2-BD59-A6C34878D82A}">
                    <a16:rowId xmlns:a16="http://schemas.microsoft.com/office/drawing/2014/main" val="25704776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128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D01429A-5521-4637-A0AD-671F2DB63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6"/>
            <a:ext cx="10515600" cy="866652"/>
          </a:xfrm>
        </p:spPr>
        <p:txBody>
          <a:bodyPr/>
          <a:lstStyle/>
          <a:p>
            <a:r>
              <a:rPr lang="en-US" dirty="0"/>
              <a:t>Examples</a:t>
            </a:r>
            <a:endParaRPr lang="el-GR" dirty="0"/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67054BB6-B86C-4B57-AB5B-2AE745B95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03178"/>
            <a:ext cx="10079198" cy="2931531"/>
          </a:xfrm>
          <a:prstGeom prst="rect">
            <a:avLst/>
          </a:prstGeom>
        </p:spPr>
      </p:pic>
      <p:sp>
        <p:nvSpPr>
          <p:cNvPr id="6" name="Πλαίσιο κειμένου 2">
            <a:extLst>
              <a:ext uri="{FF2B5EF4-FFF2-40B4-BE49-F238E27FC236}">
                <a16:creationId xmlns:a16="http://schemas.microsoft.com/office/drawing/2014/main" id="{AF20516E-80D3-4EAB-907F-9E1F23BA65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7077" y="4541836"/>
            <a:ext cx="7678616" cy="13129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rot="0" vert="horz" wrap="square" lIns="91440" tIns="45720" rIns="91440" bIns="45720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l-GR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l-GR" sz="2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result</a:t>
            </a:r>
            <a:r>
              <a:rPr lang="el-GR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a </a:t>
            </a:r>
            <a:r>
              <a:rPr lang="el-GR" sz="2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comparison</a:t>
            </a:r>
            <a:r>
              <a:rPr lang="el-GR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</a:t>
            </a:r>
            <a:r>
              <a:rPr lang="el-GR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always</a:t>
            </a:r>
            <a:r>
              <a:rPr lang="el-GR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el-GR" sz="2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logical</a:t>
            </a:r>
            <a:r>
              <a:rPr lang="el-GR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el-GR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</a:t>
            </a:r>
            <a:r>
              <a:rPr lang="el-GR" sz="2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el-GR" sz="40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el-GR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8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el-GR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28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l-GR" sz="4000" dirty="0">
              <a:effectLst/>
              <a:latin typeface="Verdana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886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65CB5082-11BD-4FC7-81F5-6D7A6489A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144" y="136526"/>
            <a:ext cx="10963656" cy="866652"/>
          </a:xfrm>
        </p:spPr>
        <p:txBody>
          <a:bodyPr/>
          <a:lstStyle/>
          <a:p>
            <a:r>
              <a:rPr lang="en-US" dirty="0"/>
              <a:t>Boolean Algebra</a:t>
            </a:r>
            <a:endParaRPr lang="el-GR" dirty="0"/>
          </a:p>
        </p:txBody>
      </p:sp>
      <p:pic>
        <p:nvPicPr>
          <p:cNvPr id="3" name="Εικόνα 2">
            <a:extLst>
              <a:ext uri="{FF2B5EF4-FFF2-40B4-BE49-F238E27FC236}">
                <a16:creationId xmlns:a16="http://schemas.microsoft.com/office/drawing/2014/main" id="{D524E5DF-BD3C-40FF-852E-DAFFC8BC45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t="3774" r="9092" b="42285"/>
          <a:stretch/>
        </p:blipFill>
        <p:spPr>
          <a:xfrm>
            <a:off x="8291604" y="0"/>
            <a:ext cx="3900396" cy="6875585"/>
          </a:xfrm>
          <a:prstGeom prst="rect">
            <a:avLst/>
          </a:prstGeom>
          <a:noFill/>
          <a:ln cap="rnd">
            <a:gradFill>
              <a:gsLst>
                <a:gs pos="0">
                  <a:schemeClr val="accent1">
                    <a:lumMod val="5000"/>
                    <a:lumOff val="95000"/>
                    <a:alpha val="94000"/>
                  </a:schemeClr>
                </a:gs>
                <a:gs pos="56000">
                  <a:schemeClr val="accent1">
                    <a:lumMod val="45000"/>
                    <a:lumOff val="55000"/>
                  </a:schemeClr>
                </a:gs>
                <a:gs pos="83000">
                  <a:schemeClr val="bg1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beve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668512"/>
                      <a:gd name="connsiteY0" fmla="*/ 0 h 6857990"/>
                      <a:gd name="connsiteX1" fmla="*/ 8668512 w 8668512"/>
                      <a:gd name="connsiteY1" fmla="*/ 0 h 6857990"/>
                      <a:gd name="connsiteX2" fmla="*/ 8668512 w 8668512"/>
                      <a:gd name="connsiteY2" fmla="*/ 6857990 h 6857990"/>
                      <a:gd name="connsiteX3" fmla="*/ 0 w 8668512"/>
                      <a:gd name="connsiteY3" fmla="*/ 6857990 h 6857990"/>
                      <a:gd name="connsiteX4" fmla="*/ 0 w 8668512"/>
                      <a:gd name="connsiteY4" fmla="*/ 0 h 68579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668512" h="6857990" extrusionOk="0">
                        <a:moveTo>
                          <a:pt x="0" y="0"/>
                        </a:moveTo>
                        <a:cubicBezTo>
                          <a:pt x="3209839" y="118645"/>
                          <a:pt x="6088572" y="116012"/>
                          <a:pt x="8668512" y="0"/>
                        </a:cubicBezTo>
                        <a:cubicBezTo>
                          <a:pt x="8535630" y="1171822"/>
                          <a:pt x="8753463" y="5724836"/>
                          <a:pt x="8668512" y="6857990"/>
                        </a:cubicBezTo>
                        <a:cubicBezTo>
                          <a:pt x="6286450" y="6992590"/>
                          <a:pt x="3964113" y="6700794"/>
                          <a:pt x="0" y="6857990"/>
                        </a:cubicBezTo>
                        <a:cubicBezTo>
                          <a:pt x="-20187" y="5181221"/>
                          <a:pt x="-152480" y="85404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</p:pic>
      <p:pic>
        <p:nvPicPr>
          <p:cNvPr id="4" name="Εικόνα 3" descr="Κοτόπουλο δεν έχει εντυπωσιαστεί">
            <a:extLst>
              <a:ext uri="{FF2B5EF4-FFF2-40B4-BE49-F238E27FC236}">
                <a16:creationId xmlns:a16="http://schemas.microsoft.com/office/drawing/2014/main" id="{7C97B015-F80D-48EC-B96C-22F2E17B1A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571500" y="3429000"/>
            <a:ext cx="2819400" cy="381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4C5DC8-EB18-46A8-85E0-420242C60D10}"/>
              </a:ext>
            </a:extLst>
          </p:cNvPr>
          <p:cNvSpPr txBox="1"/>
          <p:nvPr/>
        </p:nvSpPr>
        <p:spPr>
          <a:xfrm>
            <a:off x="1878301" y="3817263"/>
            <a:ext cx="258397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</a:rPr>
              <a:t>Let me introduce you George Boole</a:t>
            </a:r>
            <a:endParaRPr lang="el-GR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1CE0C5-C7A7-4DA2-95F7-7ADE14467B4F}"/>
              </a:ext>
            </a:extLst>
          </p:cNvPr>
          <p:cNvSpPr txBox="1"/>
          <p:nvPr/>
        </p:nvSpPr>
        <p:spPr>
          <a:xfrm>
            <a:off x="1878301" y="3817263"/>
            <a:ext cx="258397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Verdana" panose="020B0604030504040204" pitchFamily="34" charset="0"/>
                <a:ea typeface="Verdana" panose="020B0604030504040204" pitchFamily="34" charset="0"/>
              </a:rPr>
              <a:t>Hi, George</a:t>
            </a:r>
            <a:endParaRPr lang="el-GR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EA567E-1B6E-4015-94B7-A892A5E8AC4C}"/>
              </a:ext>
            </a:extLst>
          </p:cNvPr>
          <p:cNvSpPr txBox="1"/>
          <p:nvPr/>
        </p:nvSpPr>
        <p:spPr>
          <a:xfrm>
            <a:off x="8633071" y="3884742"/>
            <a:ext cx="77728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Hi</a:t>
            </a:r>
            <a:endParaRPr lang="el-GR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595410-F498-4B59-A584-BB592AF79F02}"/>
              </a:ext>
            </a:extLst>
          </p:cNvPr>
          <p:cNvSpPr txBox="1"/>
          <p:nvPr/>
        </p:nvSpPr>
        <p:spPr>
          <a:xfrm>
            <a:off x="1950199" y="3884742"/>
            <a:ext cx="390039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</a:rPr>
              <a:t>George you are best known as the author of The Laws of Thought</a:t>
            </a:r>
          </a:p>
          <a:p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</a:rPr>
              <a:t>Isn’t true?</a:t>
            </a:r>
            <a:endParaRPr lang="el-GR" sz="2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9CDE8E-73F2-4937-A7B2-4945287F5338}"/>
              </a:ext>
            </a:extLst>
          </p:cNvPr>
          <p:cNvSpPr txBox="1"/>
          <p:nvPr/>
        </p:nvSpPr>
        <p:spPr>
          <a:xfrm>
            <a:off x="6135185" y="3884742"/>
            <a:ext cx="33385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</a:rPr>
              <a:t>Yes, it is, and it’s super cool if you read about it</a:t>
            </a:r>
            <a:endParaRPr lang="el-GR" sz="2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A698DD-44C0-4A44-A6D2-91C1EA48721E}"/>
              </a:ext>
            </a:extLst>
          </p:cNvPr>
          <p:cNvSpPr txBox="1"/>
          <p:nvPr/>
        </p:nvSpPr>
        <p:spPr>
          <a:xfrm>
            <a:off x="1878301" y="3894207"/>
            <a:ext cx="33385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</a:rPr>
              <a:t>So, can you explain to us?</a:t>
            </a:r>
            <a:endParaRPr lang="el-GR" sz="24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2" name="Εικόνα 11">
            <a:extLst>
              <a:ext uri="{FF2B5EF4-FFF2-40B4-BE49-F238E27FC236}">
                <a16:creationId xmlns:a16="http://schemas.microsoft.com/office/drawing/2014/main" id="{3E18C31A-72E1-4C16-A389-C41A15E525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60278" y="1139704"/>
            <a:ext cx="611505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092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E344DB7-84AA-4A3F-8924-48554904F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136526"/>
            <a:ext cx="10829544" cy="866652"/>
          </a:xfrm>
        </p:spPr>
        <p:txBody>
          <a:bodyPr/>
          <a:lstStyle/>
          <a:p>
            <a:r>
              <a:rPr lang="en-US" dirty="0"/>
              <a:t>Boolean Algebra</a:t>
            </a:r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8A9AF8-DEB7-4BEF-81A0-4FFED2636A1A}"/>
              </a:ext>
            </a:extLst>
          </p:cNvPr>
          <p:cNvSpPr txBox="1"/>
          <p:nvPr/>
        </p:nvSpPr>
        <p:spPr>
          <a:xfrm>
            <a:off x="524256" y="1430774"/>
            <a:ext cx="90098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Consider a sentence such as “I am going to school now”.</a:t>
            </a:r>
            <a:endParaRPr lang="el-GR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373289-6523-41A0-B27D-3EE3896B9A9E}"/>
              </a:ext>
            </a:extLst>
          </p:cNvPr>
          <p:cNvSpPr txBox="1"/>
          <p:nvPr/>
        </p:nvSpPr>
        <p:spPr>
          <a:xfrm>
            <a:off x="2746248" y="3692390"/>
            <a:ext cx="900988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800" dirty="0"/>
              <a:t>And a second sentence such as “Its raining cats and dogs”</a:t>
            </a:r>
            <a:endParaRPr lang="el-GR" sz="2800" dirty="0"/>
          </a:p>
        </p:txBody>
      </p:sp>
    </p:spTree>
    <p:extLst>
      <p:ext uri="{BB962C8B-B14F-4D97-AF65-F5344CB8AC3E}">
        <p14:creationId xmlns:p14="http://schemas.microsoft.com/office/powerpoint/2010/main" val="246661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E344DB7-84AA-4A3F-8924-48554904F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136526"/>
            <a:ext cx="10829544" cy="866652"/>
          </a:xfrm>
        </p:spPr>
        <p:txBody>
          <a:bodyPr/>
          <a:lstStyle/>
          <a:p>
            <a:r>
              <a:rPr lang="en-US" dirty="0"/>
              <a:t>Boolean Algebra</a:t>
            </a:r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8A9AF8-DEB7-4BEF-81A0-4FFED2636A1A}"/>
              </a:ext>
            </a:extLst>
          </p:cNvPr>
          <p:cNvSpPr txBox="1"/>
          <p:nvPr/>
        </p:nvSpPr>
        <p:spPr>
          <a:xfrm>
            <a:off x="7291755" y="479958"/>
            <a:ext cx="4724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S1: “I am going to school now”</a:t>
            </a:r>
            <a:endParaRPr lang="el-GR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373289-6523-41A0-B27D-3EE3896B9A9E}"/>
              </a:ext>
            </a:extLst>
          </p:cNvPr>
          <p:cNvSpPr txBox="1"/>
          <p:nvPr/>
        </p:nvSpPr>
        <p:spPr>
          <a:xfrm>
            <a:off x="7291755" y="1085000"/>
            <a:ext cx="4724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S2: “Its raining cats and dogs”</a:t>
            </a:r>
            <a:endParaRPr lang="el-GR" sz="2800" dirty="0"/>
          </a:p>
        </p:txBody>
      </p:sp>
      <p:graphicFrame>
        <p:nvGraphicFramePr>
          <p:cNvPr id="8" name="Πίνακας 7">
            <a:extLst>
              <a:ext uri="{FF2B5EF4-FFF2-40B4-BE49-F238E27FC236}">
                <a16:creationId xmlns:a16="http://schemas.microsoft.com/office/drawing/2014/main" id="{C905283A-869C-4DDD-AD7B-620DC3EF5B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714196"/>
              </p:ext>
            </p:extLst>
          </p:nvPr>
        </p:nvGraphicFramePr>
        <p:xfrm>
          <a:off x="728121" y="2212022"/>
          <a:ext cx="10421814" cy="3086809"/>
        </p:xfrm>
        <a:graphic>
          <a:graphicData uri="http://schemas.openxmlformats.org/drawingml/2006/table">
            <a:tbl>
              <a:tblPr firstRow="1" firstCol="1" bandRow="1"/>
              <a:tblGrid>
                <a:gridCol w="1827510">
                  <a:extLst>
                    <a:ext uri="{9D8B030D-6E8A-4147-A177-3AD203B41FA5}">
                      <a16:colId xmlns:a16="http://schemas.microsoft.com/office/drawing/2014/main" val="1591054764"/>
                    </a:ext>
                  </a:extLst>
                </a:gridCol>
                <a:gridCol w="1899138">
                  <a:extLst>
                    <a:ext uri="{9D8B030D-6E8A-4147-A177-3AD203B41FA5}">
                      <a16:colId xmlns:a16="http://schemas.microsoft.com/office/drawing/2014/main" val="730805974"/>
                    </a:ext>
                  </a:extLst>
                </a:gridCol>
                <a:gridCol w="2766646">
                  <a:extLst>
                    <a:ext uri="{9D8B030D-6E8A-4147-A177-3AD203B41FA5}">
                      <a16:colId xmlns:a16="http://schemas.microsoft.com/office/drawing/2014/main" val="348046214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310712498"/>
                    </a:ext>
                  </a:extLst>
                </a:gridCol>
                <a:gridCol w="1642520">
                  <a:extLst>
                    <a:ext uri="{9D8B030D-6E8A-4147-A177-3AD203B41FA5}">
                      <a16:colId xmlns:a16="http://schemas.microsoft.com/office/drawing/2014/main" val="1527282395"/>
                    </a:ext>
                  </a:extLst>
                </a:gridCol>
              </a:tblGrid>
              <a:tr h="98125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1)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2)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 AND </a:t>
                      </a:r>
                      <a:r>
                        <a:rPr lang="en-US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 </a:t>
                      </a:r>
                      <a:r>
                        <a:rPr lang="en-US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OR</a:t>
                      </a: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NO</a:t>
                      </a:r>
                      <a:r>
                        <a:rPr lang="en-US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r>
                        <a:rPr lang="el-GR" sz="2400" b="1" dirty="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4563849"/>
                  </a:ext>
                </a:extLst>
              </a:tr>
              <a:tr h="52638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 dirty="0" err="1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2647407"/>
                  </a:ext>
                </a:extLst>
              </a:tr>
              <a:tr h="52638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 dirty="0" err="1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1223001"/>
                  </a:ext>
                </a:extLst>
              </a:tr>
              <a:tr h="52638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 dirty="0" err="1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 dirty="0" err="1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 dirty="0" err="1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2284269"/>
                  </a:ext>
                </a:extLst>
              </a:tr>
              <a:tr h="52638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 dirty="0" err="1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False</a:t>
                      </a:r>
                      <a:endParaRPr lang="el-GR" sz="320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l-GR" sz="2400" dirty="0" err="1">
                          <a:effectLst/>
                          <a:latin typeface="Verdana" panose="020B060403050404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True</a:t>
                      </a:r>
                      <a:endParaRPr lang="el-GR" sz="3200" dirty="0">
                        <a:effectLst/>
                        <a:latin typeface="Verdana" panose="020B060403050404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6296505"/>
                  </a:ext>
                </a:extLst>
              </a:tr>
            </a:tbl>
          </a:graphicData>
        </a:graphic>
      </p:graphicFrame>
      <p:sp>
        <p:nvSpPr>
          <p:cNvPr id="10" name="Ορθογώνιο 9">
            <a:extLst>
              <a:ext uri="{FF2B5EF4-FFF2-40B4-BE49-F238E27FC236}">
                <a16:creationId xmlns:a16="http://schemas.microsoft.com/office/drawing/2014/main" id="{1B2D1B44-7DBF-45D0-B9F5-F77CCBC0050D}"/>
              </a:ext>
            </a:extLst>
          </p:cNvPr>
          <p:cNvSpPr/>
          <p:nvPr/>
        </p:nvSpPr>
        <p:spPr>
          <a:xfrm>
            <a:off x="4654062" y="2356338"/>
            <a:ext cx="2414953" cy="29424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1" name="Ορθογώνιο 10">
            <a:extLst>
              <a:ext uri="{FF2B5EF4-FFF2-40B4-BE49-F238E27FC236}">
                <a16:creationId xmlns:a16="http://schemas.microsoft.com/office/drawing/2014/main" id="{D4FCCBCA-340A-4699-A5EA-008BA946D8A8}"/>
              </a:ext>
            </a:extLst>
          </p:cNvPr>
          <p:cNvSpPr/>
          <p:nvPr/>
        </p:nvSpPr>
        <p:spPr>
          <a:xfrm>
            <a:off x="7069015" y="2356337"/>
            <a:ext cx="2414953" cy="29424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2" name="Ορθογώνιο 11">
            <a:extLst>
              <a:ext uri="{FF2B5EF4-FFF2-40B4-BE49-F238E27FC236}">
                <a16:creationId xmlns:a16="http://schemas.microsoft.com/office/drawing/2014/main" id="{5DDB01EB-4CA1-4796-99D3-25AD8F45B360}"/>
              </a:ext>
            </a:extLst>
          </p:cNvPr>
          <p:cNvSpPr/>
          <p:nvPr/>
        </p:nvSpPr>
        <p:spPr>
          <a:xfrm>
            <a:off x="9483968" y="2356336"/>
            <a:ext cx="2414953" cy="29424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32168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7809B53-DCD7-4A0E-98C0-C5E87E5F9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Logical operators in programming </a:t>
            </a:r>
            <a:endParaRPr lang="el-GR" dirty="0"/>
          </a:p>
        </p:txBody>
      </p:sp>
      <p:grpSp>
        <p:nvGrpSpPr>
          <p:cNvPr id="6" name="Ομάδα 5">
            <a:extLst>
              <a:ext uri="{FF2B5EF4-FFF2-40B4-BE49-F238E27FC236}">
                <a16:creationId xmlns:a16="http://schemas.microsoft.com/office/drawing/2014/main" id="{E6725EA7-0260-479A-A928-16C77DEED72E}"/>
              </a:ext>
            </a:extLst>
          </p:cNvPr>
          <p:cNvGrpSpPr/>
          <p:nvPr/>
        </p:nvGrpSpPr>
        <p:grpSpPr>
          <a:xfrm>
            <a:off x="2042709" y="1106659"/>
            <a:ext cx="8106582" cy="3727939"/>
            <a:chOff x="462987" y="1523999"/>
            <a:chExt cx="8850921" cy="4196863"/>
          </a:xfrm>
        </p:grpSpPr>
        <p:pic>
          <p:nvPicPr>
            <p:cNvPr id="3" name="Εικόνα 2">
              <a:extLst>
                <a:ext uri="{FF2B5EF4-FFF2-40B4-BE49-F238E27FC236}">
                  <a16:creationId xmlns:a16="http://schemas.microsoft.com/office/drawing/2014/main" id="{2681C13E-CFF7-4A7A-BC6C-86DC453DD2DC}"/>
                </a:ext>
              </a:extLst>
            </p:cNvPr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2987" y="1523999"/>
              <a:ext cx="8850921" cy="4196863"/>
            </a:xfrm>
            <a:prstGeom prst="rect">
              <a:avLst/>
            </a:prstGeom>
          </p:spPr>
        </p:pic>
        <p:sp>
          <p:nvSpPr>
            <p:cNvPr id="5" name="Ορθογώνιο: Στρογγύλεμα γωνιών 4">
              <a:extLst>
                <a:ext uri="{FF2B5EF4-FFF2-40B4-BE49-F238E27FC236}">
                  <a16:creationId xmlns:a16="http://schemas.microsoft.com/office/drawing/2014/main" id="{AEEAFA88-3E38-4AEF-B2BB-B2298805F098}"/>
                </a:ext>
              </a:extLst>
            </p:cNvPr>
            <p:cNvSpPr/>
            <p:nvPr/>
          </p:nvSpPr>
          <p:spPr>
            <a:xfrm>
              <a:off x="3505200" y="1992923"/>
              <a:ext cx="2461846" cy="539262"/>
            </a:xfrm>
            <a:prstGeom prst="round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8103BA8-AB41-4BE1-AB60-D12FEC229F85}"/>
              </a:ext>
            </a:extLst>
          </p:cNvPr>
          <p:cNvSpPr txBox="1"/>
          <p:nvPr/>
        </p:nvSpPr>
        <p:spPr>
          <a:xfrm>
            <a:off x="2042709" y="5122996"/>
            <a:ext cx="8223721" cy="8477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l-GR" sz="24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Notice</a:t>
            </a:r>
            <a:r>
              <a:rPr lang="el-GR" sz="24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4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</a:t>
            </a:r>
            <a:r>
              <a:rPr lang="el-GR" sz="24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4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logical</a:t>
            </a:r>
            <a:r>
              <a:rPr lang="el-GR" sz="24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4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operations</a:t>
            </a:r>
            <a:r>
              <a:rPr lang="el-GR" sz="24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4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must</a:t>
            </a:r>
            <a:r>
              <a:rPr lang="el-GR" sz="24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4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el-GR" sz="24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4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logical</a:t>
            </a:r>
            <a:r>
              <a:rPr lang="el-GR" sz="24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4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variables</a:t>
            </a:r>
            <a:r>
              <a:rPr lang="el-GR" sz="24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4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</a:t>
            </a:r>
            <a:r>
              <a:rPr lang="el-GR" sz="24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4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logical</a:t>
            </a:r>
            <a:r>
              <a:rPr lang="el-GR" sz="24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l-GR" sz="2400" dirty="0" err="1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expression</a:t>
            </a:r>
            <a:r>
              <a:rPr lang="en-US" sz="2400" dirty="0">
                <a:effectLst/>
                <a:latin typeface="Verdana" panose="020B0604030504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s.</a:t>
            </a:r>
            <a:endParaRPr lang="el-GR" sz="2400" dirty="0">
              <a:effectLst/>
              <a:latin typeface="Verdana" panose="020B060403050404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982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1287</TotalTime>
  <Words>1558</Words>
  <Application>Microsoft Office PowerPoint</Application>
  <PresentationFormat>Ευρεία οθόνη</PresentationFormat>
  <Paragraphs>333</Paragraphs>
  <Slides>27</Slides>
  <Notes>10</Notes>
  <HiddenSlides>0</HiddenSlides>
  <MMClips>0</MMClips>
  <ScaleCrop>false</ScaleCrop>
  <HeadingPairs>
    <vt:vector size="8" baseType="variant">
      <vt:variant>
        <vt:lpstr>Γραμματοσειρές που χρησιμοποιούνται</vt:lpstr>
      </vt:variant>
      <vt:variant>
        <vt:i4>6</vt:i4>
      </vt:variant>
      <vt:variant>
        <vt:lpstr>Θέμα</vt:lpstr>
      </vt:variant>
      <vt:variant>
        <vt:i4>1</vt:i4>
      </vt:variant>
      <vt:variant>
        <vt:lpstr>Ενσωματωμένοι διακομιστές OLE</vt:lpstr>
      </vt:variant>
      <vt:variant>
        <vt:i4>1</vt:i4>
      </vt:variant>
      <vt:variant>
        <vt:lpstr>Τίτλοι διαφανειών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Courier New</vt:lpstr>
      <vt:lpstr>Symbol</vt:lpstr>
      <vt:lpstr>Verdana</vt:lpstr>
      <vt:lpstr>Θέμα του Office</vt:lpstr>
      <vt:lpstr>Adobe Photoshop Image</vt:lpstr>
      <vt:lpstr>Programming with B4X</vt:lpstr>
      <vt:lpstr>Today you will learn</vt:lpstr>
      <vt:lpstr>Logical Variables</vt:lpstr>
      <vt:lpstr>Comparative Operators</vt:lpstr>
      <vt:lpstr>Examples</vt:lpstr>
      <vt:lpstr>Boolean Algebra</vt:lpstr>
      <vt:lpstr>Boolean Algebra</vt:lpstr>
      <vt:lpstr>Boolean Algebra</vt:lpstr>
      <vt:lpstr>Logical operators in programming </vt:lpstr>
      <vt:lpstr>Example 1</vt:lpstr>
      <vt:lpstr>Example 2</vt:lpstr>
      <vt:lpstr>Example 3</vt:lpstr>
      <vt:lpstr>Example 4</vt:lpstr>
      <vt:lpstr>If command</vt:lpstr>
      <vt:lpstr>Examples</vt:lpstr>
      <vt:lpstr>If – else command</vt:lpstr>
      <vt:lpstr>Examples</vt:lpstr>
      <vt:lpstr>Example</vt:lpstr>
      <vt:lpstr>If – else - else if</vt:lpstr>
      <vt:lpstr>Example 3</vt:lpstr>
      <vt:lpstr>Παρουσίαση του PowerPoint</vt:lpstr>
      <vt:lpstr>Παρουσίαση του PowerPoint</vt:lpstr>
      <vt:lpstr>Παρουσίαση του PowerPoint</vt:lpstr>
      <vt:lpstr>Maximum Algorithms, Method 1  – Simple If Statement</vt:lpstr>
      <vt:lpstr>Maximum Algorithms, Method 2  – Nested If Statements</vt:lpstr>
      <vt:lpstr>Maximum Algorithms, Method 3  – Max</vt:lpstr>
      <vt:lpstr>Παρουσίαση του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Παρουσίαση του PowerPoint</dc:title>
  <dc:creator>ΜΠΑΚΟΥΡΟΥ ΧΡΥΣΑΝΘΗ</dc:creator>
  <cp:lastModifiedBy>teacher1</cp:lastModifiedBy>
  <cp:revision>286</cp:revision>
  <dcterms:created xsi:type="dcterms:W3CDTF">2021-01-19T13:00:32Z</dcterms:created>
  <dcterms:modified xsi:type="dcterms:W3CDTF">2021-02-26T20:27:51Z</dcterms:modified>
</cp:coreProperties>
</file>

<file path=docProps/thumbnail.jpeg>
</file>